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4"/>
  </p:notesMasterIdLst>
  <p:handoutMasterIdLst>
    <p:handoutMasterId r:id="rId45"/>
  </p:handoutMasterIdLst>
  <p:sldIdLst>
    <p:sldId id="256" r:id="rId5"/>
    <p:sldId id="276" r:id="rId6"/>
    <p:sldId id="610" r:id="rId7"/>
    <p:sldId id="579" r:id="rId8"/>
    <p:sldId id="638" r:id="rId9"/>
    <p:sldId id="637" r:id="rId10"/>
    <p:sldId id="639" r:id="rId11"/>
    <p:sldId id="257" r:id="rId12"/>
    <p:sldId id="336" r:id="rId13"/>
    <p:sldId id="334" r:id="rId14"/>
    <p:sldId id="612" r:id="rId15"/>
    <p:sldId id="620" r:id="rId16"/>
    <p:sldId id="640" r:id="rId17"/>
    <p:sldId id="609" r:id="rId18"/>
    <p:sldId id="641" r:id="rId19"/>
    <p:sldId id="616" r:id="rId20"/>
    <p:sldId id="618" r:id="rId21"/>
    <p:sldId id="613" r:id="rId22"/>
    <p:sldId id="619" r:id="rId23"/>
    <p:sldId id="631" r:id="rId24"/>
    <p:sldId id="546" r:id="rId25"/>
    <p:sldId id="614" r:id="rId26"/>
    <p:sldId id="565" r:id="rId27"/>
    <p:sldId id="597" r:id="rId28"/>
    <p:sldId id="590" r:id="rId29"/>
    <p:sldId id="596" r:id="rId30"/>
    <p:sldId id="642" r:id="rId31"/>
    <p:sldId id="325" r:id="rId32"/>
    <p:sldId id="626" r:id="rId33"/>
    <p:sldId id="585" r:id="rId34"/>
    <p:sldId id="632" r:id="rId35"/>
    <p:sldId id="635" r:id="rId36"/>
    <p:sldId id="634" r:id="rId37"/>
    <p:sldId id="623" r:id="rId38"/>
    <p:sldId id="624" r:id="rId39"/>
    <p:sldId id="633" r:id="rId40"/>
    <p:sldId id="603" r:id="rId41"/>
    <p:sldId id="602" r:id="rId42"/>
    <p:sldId id="604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600"/>
    <a:srgbClr val="FFFF00"/>
    <a:srgbClr val="0099FF"/>
    <a:srgbClr val="2EA7FF"/>
    <a:srgbClr val="002341"/>
    <a:srgbClr val="B4E6B4"/>
    <a:srgbClr val="ABFFAB"/>
    <a:srgbClr val="28BA9E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67" autoAdjust="0"/>
    <p:restoredTop sz="95097" autoAdjust="0"/>
  </p:normalViewPr>
  <p:slideViewPr>
    <p:cSldViewPr snapToGrid="0">
      <p:cViewPr varScale="1">
        <p:scale>
          <a:sx n="102" d="100"/>
          <a:sy n="102" d="100"/>
        </p:scale>
        <p:origin x="212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4022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B8398-C8FD-4EBA-84E9-B66B247EC697}" type="datetimeFigureOut">
              <a:rPr lang="fr-CA" smtClean="0"/>
              <a:t>2024-09-19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E10EF-8C91-4505-A91C-4CE71000EE6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3060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CFF73-E955-4682-8C2F-22D6E803A466}" type="datetimeFigureOut">
              <a:rPr lang="fr-CA" smtClean="0"/>
              <a:t>2024-09-19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A45BB-E61D-4679-B2E2-5C8FFBA627D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8250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A45BB-E61D-4679-B2E2-5C8FFBA627DE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5014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A45BB-E61D-4679-B2E2-5C8FFBA627DE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1288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A45BB-E61D-4679-B2E2-5C8FFBA627DE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90898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D6E37-758F-D34F-92F7-669BAF2E527A}" type="slidenum">
              <a:rPr lang="fr-FR" smtClean="0"/>
              <a:t>23</a:t>
            </a:fld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60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A45BB-E61D-4679-B2E2-5C8FFBA627DE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8671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A45BB-E61D-4679-B2E2-5C8FFBA627DE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2562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 hasCustomPrompt="1"/>
          </p:nvPr>
        </p:nvSpPr>
        <p:spPr>
          <a:xfrm>
            <a:off x="0" y="1328840"/>
            <a:ext cx="9144000" cy="1783069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5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050026" y="3244492"/>
            <a:ext cx="5043948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 b="1" baseline="0">
                <a:solidFill>
                  <a:schemeClr val="accent2"/>
                </a:solidFill>
              </a:defRPr>
            </a:lvl1pPr>
          </a:lstStyle>
          <a:p>
            <a:r>
              <a:rPr lang="fr-CA" dirty="0"/>
              <a:t>MODIFIER LE STYLE DES SOUS-TITRES DU MASQUE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76" y="5368325"/>
            <a:ext cx="3938024" cy="148742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25" y="5372406"/>
            <a:ext cx="3687679" cy="14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90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E1C5D50-0AD0-0243-F919-D6A93B7FF0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06486F-27E4-039C-C4BD-D71DDC1E79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68D901-1425-AAA7-0EFD-78671E1723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7C9240-B54F-4AD8-BB60-C524FD6075B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30192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04686"/>
            <a:ext cx="7886700" cy="494069"/>
          </a:xfrm>
        </p:spPr>
        <p:txBody>
          <a:bodyPr anchor="b">
            <a:no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706155"/>
            <a:ext cx="7886700" cy="312394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71" y="5691039"/>
            <a:ext cx="2258573" cy="11734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5714"/>
            <a:ext cx="1989472" cy="11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328840"/>
            <a:ext cx="9144000" cy="1783069"/>
          </a:xfrm>
        </p:spPr>
        <p:txBody>
          <a:bodyPr anchor="b">
            <a:normAutofit/>
          </a:bodyPr>
          <a:lstStyle>
            <a:lvl1pPr algn="ctr">
              <a:defRPr sz="4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0026" y="3244492"/>
            <a:ext cx="5043948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71" y="5691039"/>
            <a:ext cx="2258573" cy="11734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5714"/>
            <a:ext cx="1989472" cy="11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53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75187"/>
            <a:ext cx="7886700" cy="435078"/>
          </a:xfrm>
        </p:spPr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609156"/>
          </a:xfrm>
        </p:spPr>
        <p:txBody>
          <a:bodyPr/>
          <a:lstStyle>
            <a:lvl1pPr>
              <a:buClr>
                <a:schemeClr val="accent3">
                  <a:lumMod val="60000"/>
                  <a:lumOff val="40000"/>
                </a:schemeClr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>
                  <a:lumMod val="60000"/>
                  <a:lumOff val="4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>
                  <a:lumMod val="60000"/>
                  <a:lumOff val="4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>
                  <a:lumMod val="60000"/>
                  <a:lumOff val="4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>
                  <a:lumMod val="60000"/>
                  <a:lumOff val="4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71" y="5691039"/>
            <a:ext cx="2258573" cy="11734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5714"/>
            <a:ext cx="1989472" cy="11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3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97309"/>
            <a:ext cx="7886700" cy="412955"/>
          </a:xfrm>
        </p:spPr>
        <p:txBody>
          <a:bodyPr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3587033"/>
          </a:xfrm>
        </p:spPr>
        <p:txBody>
          <a:bodyPr>
            <a:normAutofit/>
          </a:bodyPr>
          <a:lstStyle>
            <a:lvl1pPr marL="342900" indent="-342900"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3587033"/>
          </a:xfrm>
        </p:spPr>
        <p:txBody>
          <a:bodyPr/>
          <a:lstStyle>
            <a:lvl1pPr>
              <a:buClr>
                <a:schemeClr val="accent3">
                  <a:lumMod val="40000"/>
                  <a:lumOff val="60000"/>
                </a:schemeClr>
              </a:buClr>
              <a:defRPr/>
            </a:lvl1pPr>
            <a:lvl2pPr>
              <a:buClr>
                <a:schemeClr val="accent3">
                  <a:lumMod val="40000"/>
                  <a:lumOff val="60000"/>
                </a:schemeClr>
              </a:buClr>
              <a:defRPr/>
            </a:lvl2pPr>
            <a:lvl3pPr>
              <a:buClr>
                <a:schemeClr val="accent3">
                  <a:lumMod val="40000"/>
                  <a:lumOff val="60000"/>
                </a:schemeClr>
              </a:buClr>
              <a:defRPr/>
            </a:lvl3pPr>
            <a:lvl4pPr>
              <a:buClr>
                <a:schemeClr val="accent3">
                  <a:lumMod val="40000"/>
                  <a:lumOff val="60000"/>
                </a:schemeClr>
              </a:buClr>
              <a:defRPr/>
            </a:lvl4pPr>
            <a:lvl5pPr>
              <a:buClr>
                <a:schemeClr val="accent3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71" y="5691039"/>
            <a:ext cx="2258573" cy="117348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5714"/>
            <a:ext cx="1989472" cy="11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86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602427"/>
            <a:ext cx="7886700" cy="405531"/>
          </a:xfrm>
        </p:spPr>
        <p:txBody>
          <a:bodyPr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364071"/>
            <a:ext cx="3868340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44095"/>
            <a:ext cx="3868340" cy="3067667"/>
          </a:xfrm>
        </p:spPr>
        <p:txBody>
          <a:bodyPr>
            <a:normAutofit/>
          </a:bodyPr>
          <a:lstStyle>
            <a:lvl1pPr>
              <a:buClr>
                <a:schemeClr val="accent3">
                  <a:lumMod val="40000"/>
                  <a:lumOff val="60000"/>
                </a:schemeClr>
              </a:buClr>
              <a:defRPr sz="2400"/>
            </a:lvl1pPr>
            <a:lvl2pPr>
              <a:buClr>
                <a:schemeClr val="accent3">
                  <a:lumMod val="40000"/>
                  <a:lumOff val="60000"/>
                </a:schemeClr>
              </a:buClr>
              <a:defRPr sz="2000"/>
            </a:lvl2pPr>
            <a:lvl3pPr>
              <a:buClr>
                <a:schemeClr val="accent3">
                  <a:lumMod val="40000"/>
                  <a:lumOff val="60000"/>
                </a:schemeClr>
              </a:buClr>
              <a:defRPr sz="1800"/>
            </a:lvl3pPr>
            <a:lvl4pPr>
              <a:buClr>
                <a:schemeClr val="accent3">
                  <a:lumMod val="40000"/>
                  <a:lumOff val="60000"/>
                </a:schemeClr>
              </a:buClr>
              <a:defRPr sz="1600"/>
            </a:lvl4pPr>
            <a:lvl5pPr>
              <a:buClr>
                <a:schemeClr val="accent3">
                  <a:lumMod val="40000"/>
                  <a:lumOff val="60000"/>
                </a:schemeClr>
              </a:buClr>
              <a:defRPr sz="1600"/>
            </a:lvl5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364071"/>
            <a:ext cx="3887391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4647010" y="2527041"/>
            <a:ext cx="3868340" cy="3067667"/>
          </a:xfrm>
        </p:spPr>
        <p:txBody>
          <a:bodyPr>
            <a:normAutofit/>
          </a:bodyPr>
          <a:lstStyle>
            <a:lvl1pPr>
              <a:buClr>
                <a:schemeClr val="accent3">
                  <a:lumMod val="40000"/>
                  <a:lumOff val="60000"/>
                </a:schemeClr>
              </a:buClr>
              <a:defRPr sz="2400"/>
            </a:lvl1pPr>
            <a:lvl2pPr>
              <a:buClr>
                <a:schemeClr val="accent3">
                  <a:lumMod val="40000"/>
                  <a:lumOff val="60000"/>
                </a:schemeClr>
              </a:buClr>
              <a:defRPr sz="2000"/>
            </a:lvl2pPr>
            <a:lvl3pPr>
              <a:buClr>
                <a:schemeClr val="accent3">
                  <a:lumMod val="40000"/>
                  <a:lumOff val="60000"/>
                </a:schemeClr>
              </a:buClr>
              <a:defRPr sz="1800"/>
            </a:lvl3pPr>
            <a:lvl4pPr>
              <a:buClr>
                <a:schemeClr val="accent3">
                  <a:lumMod val="40000"/>
                  <a:lumOff val="60000"/>
                </a:schemeClr>
              </a:buClr>
              <a:defRPr sz="1600"/>
            </a:lvl4pPr>
            <a:lvl5pPr>
              <a:buClr>
                <a:schemeClr val="accent3">
                  <a:lumMod val="40000"/>
                  <a:lumOff val="60000"/>
                </a:schemeClr>
              </a:buClr>
              <a:defRPr sz="1600"/>
            </a:lvl5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71" y="5691039"/>
            <a:ext cx="2258573" cy="117348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5714"/>
            <a:ext cx="1989472" cy="11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9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97310"/>
            <a:ext cx="7886700" cy="412955"/>
          </a:xfrm>
        </p:spPr>
        <p:txBody>
          <a:bodyPr>
            <a:no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71" y="5691039"/>
            <a:ext cx="2258573" cy="117348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5714"/>
            <a:ext cx="1989472" cy="11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42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1386348"/>
            <a:ext cx="2949178" cy="671051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fr-FR" dirty="0"/>
              <a:t>MODIFIEZ </a:t>
            </a:r>
            <a:br>
              <a:rPr lang="fr-FR" dirty="0"/>
            </a:br>
            <a:r>
              <a:rPr lang="fr-FR" dirty="0"/>
              <a:t>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1386349"/>
            <a:ext cx="4629150" cy="3790336"/>
          </a:xfrm>
        </p:spPr>
        <p:txBody>
          <a:bodyPr>
            <a:normAutofit/>
          </a:bodyPr>
          <a:lstStyle>
            <a:lvl1pPr marL="342900" indent="-342900">
              <a:buClr>
                <a:schemeClr val="accent4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buClr>
                <a:schemeClr val="accent4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chemeClr val="accent4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accent4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chemeClr val="accent4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344994"/>
            <a:ext cx="2949178" cy="28316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71" y="5691039"/>
            <a:ext cx="2258573" cy="117348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5714"/>
            <a:ext cx="1989472" cy="11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1046922"/>
            <a:ext cx="2949178" cy="1010478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fr-FR" dirty="0"/>
              <a:t>MODIFIEZ </a:t>
            </a:r>
            <a:br>
              <a:rPr lang="fr-FR" dirty="0"/>
            </a:br>
            <a:r>
              <a:rPr lang="fr-FR" dirty="0"/>
              <a:t>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600200"/>
            <a:ext cx="3988248" cy="3760839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332383"/>
            <a:ext cx="2949178" cy="302865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71" y="5691039"/>
            <a:ext cx="2258573" cy="117348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5714"/>
            <a:ext cx="1989472" cy="11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58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604685"/>
            <a:ext cx="7886700" cy="398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  <p:sldLayoutId id="2147483661" r:id="rId3"/>
    <p:sldLayoutId id="2147483662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F89472-DF2F-35C4-D41A-0C8B13640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69971" cy="277599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31EE8B8-1294-EB55-D1AB-7AE979BE1FE9}"/>
              </a:ext>
            </a:extLst>
          </p:cNvPr>
          <p:cNvSpPr/>
          <p:nvPr/>
        </p:nvSpPr>
        <p:spPr>
          <a:xfrm>
            <a:off x="3082565" y="2231794"/>
            <a:ext cx="5608949" cy="17748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07151" y="2225309"/>
            <a:ext cx="5388703" cy="1667960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chemeClr val="bg1"/>
                </a:solidFill>
              </a:rPr>
              <a:t>Journée de l’environnement de l’APLK</a:t>
            </a:r>
            <a:br>
              <a:rPr lang="fr-CA" sz="2800" dirty="0">
                <a:solidFill>
                  <a:schemeClr val="bg1"/>
                </a:solidFill>
              </a:rPr>
            </a:br>
            <a:r>
              <a:rPr lang="fr-CA" sz="1050" dirty="0">
                <a:solidFill>
                  <a:schemeClr val="bg1"/>
                </a:solidFill>
              </a:rPr>
              <a:t> </a:t>
            </a:r>
            <a:br>
              <a:rPr lang="fr-CA" sz="28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14 septembre 2024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Chapelle Saint-Cyriac</a:t>
            </a:r>
            <a:endParaRPr lang="fr-CA" sz="28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1249" y="4246683"/>
            <a:ext cx="8084605" cy="1333985"/>
          </a:xfrm>
        </p:spPr>
        <p:txBody>
          <a:bodyPr>
            <a:normAutofit fontScale="77500" lnSpcReduction="20000"/>
          </a:bodyPr>
          <a:lstStyle/>
          <a:p>
            <a:r>
              <a:rPr lang="fr-CA" sz="2600" dirty="0"/>
              <a:t>Louis-Guillaume Fortin, </a:t>
            </a:r>
            <a:r>
              <a:rPr lang="fr-CA" sz="2600" dirty="0" err="1"/>
              <a:t>ing</a:t>
            </a:r>
            <a:r>
              <a:rPr lang="fr-CA" sz="2600" dirty="0"/>
              <a:t>. </a:t>
            </a:r>
            <a:r>
              <a:rPr lang="fr-CA" sz="2600" dirty="0" err="1"/>
              <a:t>M.Sc</a:t>
            </a:r>
            <a:r>
              <a:rPr lang="fr-CA" sz="2600" dirty="0"/>
              <a:t>                               Charles Poirier, ing. </a:t>
            </a:r>
            <a:r>
              <a:rPr lang="fr-CA" sz="2600" dirty="0" err="1"/>
              <a:t>M.Sc</a:t>
            </a:r>
            <a:endParaRPr lang="fr-CA" sz="2600" dirty="0"/>
          </a:p>
          <a:p>
            <a:pPr algn="l"/>
            <a:endParaRPr lang="fr-CA" sz="2000" dirty="0"/>
          </a:p>
          <a:p>
            <a:r>
              <a:rPr lang="fr-CA" sz="2000" dirty="0"/>
              <a:t>Direction générale des barrages</a:t>
            </a:r>
          </a:p>
          <a:p>
            <a:r>
              <a:rPr lang="fr-CA" sz="2000" dirty="0"/>
              <a:t>Ministère de l’environnement, de la lutte contre les Changements Climatiques, Faune et Parcs</a:t>
            </a:r>
          </a:p>
        </p:txBody>
      </p:sp>
    </p:spTree>
    <p:extLst>
      <p:ext uri="{BB962C8B-B14F-4D97-AF65-F5344CB8AC3E}">
        <p14:creationId xmlns:p14="http://schemas.microsoft.com/office/powerpoint/2010/main" val="1718082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C9477C-1B73-B226-E616-76B2F95B2E84}"/>
              </a:ext>
            </a:extLst>
          </p:cNvPr>
          <p:cNvSpPr/>
          <p:nvPr/>
        </p:nvSpPr>
        <p:spPr>
          <a:xfrm>
            <a:off x="0" y="5437414"/>
            <a:ext cx="9144000" cy="142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63CE36-E629-AE32-5459-1DA3C3F0D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894635"/>
            <a:ext cx="5214053" cy="5751094"/>
          </a:xfrm>
          <a:prstGeom prst="rect">
            <a:avLst/>
          </a:prstGeom>
        </p:spPr>
      </p:pic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D1CA58B8-3308-D0FF-DA81-C4E386B25805}"/>
              </a:ext>
            </a:extLst>
          </p:cNvPr>
          <p:cNvSpPr/>
          <p:nvPr/>
        </p:nvSpPr>
        <p:spPr>
          <a:xfrm>
            <a:off x="2725947" y="1733909"/>
            <a:ext cx="431321" cy="586597"/>
          </a:xfrm>
          <a:custGeom>
            <a:avLst/>
            <a:gdLst>
              <a:gd name="connsiteX0" fmla="*/ 0 w 431321"/>
              <a:gd name="connsiteY0" fmla="*/ 560717 h 586597"/>
              <a:gd name="connsiteX1" fmla="*/ 103517 w 431321"/>
              <a:gd name="connsiteY1" fmla="*/ 586597 h 586597"/>
              <a:gd name="connsiteX2" fmla="*/ 198408 w 431321"/>
              <a:gd name="connsiteY2" fmla="*/ 560717 h 586597"/>
              <a:gd name="connsiteX3" fmla="*/ 241540 w 431321"/>
              <a:gd name="connsiteY3" fmla="*/ 465827 h 586597"/>
              <a:gd name="connsiteX4" fmla="*/ 232913 w 431321"/>
              <a:gd name="connsiteY4" fmla="*/ 405442 h 586597"/>
              <a:gd name="connsiteX5" fmla="*/ 181155 w 431321"/>
              <a:gd name="connsiteY5" fmla="*/ 362310 h 586597"/>
              <a:gd name="connsiteX6" fmla="*/ 189781 w 431321"/>
              <a:gd name="connsiteY6" fmla="*/ 310551 h 586597"/>
              <a:gd name="connsiteX7" fmla="*/ 241540 w 431321"/>
              <a:gd name="connsiteY7" fmla="*/ 258793 h 586597"/>
              <a:gd name="connsiteX8" fmla="*/ 267419 w 431321"/>
              <a:gd name="connsiteY8" fmla="*/ 189782 h 586597"/>
              <a:gd name="connsiteX9" fmla="*/ 267419 w 431321"/>
              <a:gd name="connsiteY9" fmla="*/ 112144 h 586597"/>
              <a:gd name="connsiteX10" fmla="*/ 362310 w 431321"/>
              <a:gd name="connsiteY10" fmla="*/ 94891 h 586597"/>
              <a:gd name="connsiteX11" fmla="*/ 431321 w 431321"/>
              <a:gd name="connsiteY11" fmla="*/ 0 h 586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1321" h="586597">
                <a:moveTo>
                  <a:pt x="0" y="560717"/>
                </a:moveTo>
                <a:cubicBezTo>
                  <a:pt x="35224" y="573657"/>
                  <a:pt x="70449" y="586597"/>
                  <a:pt x="103517" y="586597"/>
                </a:cubicBezTo>
                <a:cubicBezTo>
                  <a:pt x="136585" y="586597"/>
                  <a:pt x="175404" y="580845"/>
                  <a:pt x="198408" y="560717"/>
                </a:cubicBezTo>
                <a:cubicBezTo>
                  <a:pt x="221412" y="540589"/>
                  <a:pt x="235789" y="491706"/>
                  <a:pt x="241540" y="465827"/>
                </a:cubicBezTo>
                <a:cubicBezTo>
                  <a:pt x="247291" y="439948"/>
                  <a:pt x="242977" y="422695"/>
                  <a:pt x="232913" y="405442"/>
                </a:cubicBezTo>
                <a:cubicBezTo>
                  <a:pt x="222849" y="388189"/>
                  <a:pt x="188344" y="378125"/>
                  <a:pt x="181155" y="362310"/>
                </a:cubicBezTo>
                <a:cubicBezTo>
                  <a:pt x="173966" y="346495"/>
                  <a:pt x="179717" y="327804"/>
                  <a:pt x="189781" y="310551"/>
                </a:cubicBezTo>
                <a:cubicBezTo>
                  <a:pt x="199845" y="293298"/>
                  <a:pt x="228600" y="278921"/>
                  <a:pt x="241540" y="258793"/>
                </a:cubicBezTo>
                <a:cubicBezTo>
                  <a:pt x="254480" y="238665"/>
                  <a:pt x="263106" y="214223"/>
                  <a:pt x="267419" y="189782"/>
                </a:cubicBezTo>
                <a:cubicBezTo>
                  <a:pt x="271732" y="165341"/>
                  <a:pt x="251604" y="127959"/>
                  <a:pt x="267419" y="112144"/>
                </a:cubicBezTo>
                <a:cubicBezTo>
                  <a:pt x="283234" y="96329"/>
                  <a:pt x="334993" y="113582"/>
                  <a:pt x="362310" y="94891"/>
                </a:cubicBezTo>
                <a:cubicBezTo>
                  <a:pt x="389627" y="76200"/>
                  <a:pt x="410474" y="38100"/>
                  <a:pt x="431321" y="0"/>
                </a:cubicBezTo>
              </a:path>
            </a:pathLst>
          </a:custGeom>
          <a:noFill/>
          <a:ln w="28575">
            <a:solidFill>
              <a:srgbClr val="FF0000"/>
            </a:solidFill>
            <a:tailEnd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AD01FB9E-23C5-76EF-C073-E56DFC0E7521}"/>
              </a:ext>
            </a:extLst>
          </p:cNvPr>
          <p:cNvSpPr/>
          <p:nvPr/>
        </p:nvSpPr>
        <p:spPr>
          <a:xfrm>
            <a:off x="2543962" y="1656272"/>
            <a:ext cx="98068" cy="388188"/>
          </a:xfrm>
          <a:custGeom>
            <a:avLst/>
            <a:gdLst>
              <a:gd name="connsiteX0" fmla="*/ 830 w 98068"/>
              <a:gd name="connsiteY0" fmla="*/ 388188 h 388188"/>
              <a:gd name="connsiteX1" fmla="*/ 830 w 98068"/>
              <a:gd name="connsiteY1" fmla="*/ 284671 h 388188"/>
              <a:gd name="connsiteX2" fmla="*/ 9457 w 98068"/>
              <a:gd name="connsiteY2" fmla="*/ 207034 h 388188"/>
              <a:gd name="connsiteX3" fmla="*/ 87095 w 98068"/>
              <a:gd name="connsiteY3" fmla="*/ 103517 h 388188"/>
              <a:gd name="connsiteX4" fmla="*/ 95721 w 98068"/>
              <a:gd name="connsiteY4" fmla="*/ 0 h 38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68" h="388188">
                <a:moveTo>
                  <a:pt x="830" y="388188"/>
                </a:moveTo>
                <a:cubicBezTo>
                  <a:pt x="111" y="351525"/>
                  <a:pt x="-608" y="314863"/>
                  <a:pt x="830" y="284671"/>
                </a:cubicBezTo>
                <a:cubicBezTo>
                  <a:pt x="2268" y="254479"/>
                  <a:pt x="-4920" y="237226"/>
                  <a:pt x="9457" y="207034"/>
                </a:cubicBezTo>
                <a:cubicBezTo>
                  <a:pt x="23834" y="176842"/>
                  <a:pt x="72718" y="138023"/>
                  <a:pt x="87095" y="103517"/>
                </a:cubicBezTo>
                <a:cubicBezTo>
                  <a:pt x="101472" y="69011"/>
                  <a:pt x="98596" y="34505"/>
                  <a:pt x="95721" y="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15659F7-8D3F-97E4-6909-4083EAB86868}"/>
              </a:ext>
            </a:extLst>
          </p:cNvPr>
          <p:cNvSpPr txBox="1"/>
          <p:nvPr/>
        </p:nvSpPr>
        <p:spPr>
          <a:xfrm rot="1411630">
            <a:off x="1809538" y="1209845"/>
            <a:ext cx="140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Saguenay</a:t>
            </a: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27747937-2FDE-363F-5ABE-8E3EAFD9C859}"/>
              </a:ext>
            </a:extLst>
          </p:cNvPr>
          <p:cNvSpPr/>
          <p:nvPr/>
        </p:nvSpPr>
        <p:spPr>
          <a:xfrm>
            <a:off x="1027522" y="970033"/>
            <a:ext cx="2290713" cy="755889"/>
          </a:xfrm>
          <a:custGeom>
            <a:avLst/>
            <a:gdLst>
              <a:gd name="connsiteX0" fmla="*/ 0 w 2290713"/>
              <a:gd name="connsiteY0" fmla="*/ 48062 h 755889"/>
              <a:gd name="connsiteX1" fmla="*/ 94268 w 2290713"/>
              <a:gd name="connsiteY1" fmla="*/ 928 h 755889"/>
              <a:gd name="connsiteX2" fmla="*/ 188536 w 2290713"/>
              <a:gd name="connsiteY2" fmla="*/ 85769 h 755889"/>
              <a:gd name="connsiteX3" fmla="*/ 226243 w 2290713"/>
              <a:gd name="connsiteY3" fmla="*/ 38635 h 755889"/>
              <a:gd name="connsiteX4" fmla="*/ 358218 w 2290713"/>
              <a:gd name="connsiteY4" fmla="*/ 104623 h 755889"/>
              <a:gd name="connsiteX5" fmla="*/ 414779 w 2290713"/>
              <a:gd name="connsiteY5" fmla="*/ 180037 h 755889"/>
              <a:gd name="connsiteX6" fmla="*/ 575035 w 2290713"/>
              <a:gd name="connsiteY6" fmla="*/ 217744 h 755889"/>
              <a:gd name="connsiteX7" fmla="*/ 697583 w 2290713"/>
              <a:gd name="connsiteY7" fmla="*/ 208318 h 755889"/>
              <a:gd name="connsiteX8" fmla="*/ 848412 w 2290713"/>
              <a:gd name="connsiteY8" fmla="*/ 312012 h 755889"/>
              <a:gd name="connsiteX9" fmla="*/ 999241 w 2290713"/>
              <a:gd name="connsiteY9" fmla="*/ 378000 h 755889"/>
              <a:gd name="connsiteX10" fmla="*/ 1093509 w 2290713"/>
              <a:gd name="connsiteY10" fmla="*/ 472268 h 755889"/>
              <a:gd name="connsiteX11" fmla="*/ 1206631 w 2290713"/>
              <a:gd name="connsiteY11" fmla="*/ 491122 h 755889"/>
              <a:gd name="connsiteX12" fmla="*/ 1376313 w 2290713"/>
              <a:gd name="connsiteY12" fmla="*/ 528829 h 755889"/>
              <a:gd name="connsiteX13" fmla="*/ 1508288 w 2290713"/>
              <a:gd name="connsiteY13" fmla="*/ 594816 h 755889"/>
              <a:gd name="connsiteX14" fmla="*/ 1621410 w 2290713"/>
              <a:gd name="connsiteY14" fmla="*/ 670231 h 755889"/>
              <a:gd name="connsiteX15" fmla="*/ 1687398 w 2290713"/>
              <a:gd name="connsiteY15" fmla="*/ 679658 h 755889"/>
              <a:gd name="connsiteX16" fmla="*/ 1791092 w 2290713"/>
              <a:gd name="connsiteY16" fmla="*/ 641951 h 755889"/>
              <a:gd name="connsiteX17" fmla="*/ 1960775 w 2290713"/>
              <a:gd name="connsiteY17" fmla="*/ 698511 h 755889"/>
              <a:gd name="connsiteX18" fmla="*/ 2121031 w 2290713"/>
              <a:gd name="connsiteY18" fmla="*/ 755072 h 755889"/>
              <a:gd name="connsiteX19" fmla="*/ 2290713 w 2290713"/>
              <a:gd name="connsiteY19" fmla="*/ 726792 h 755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90713" h="755889">
                <a:moveTo>
                  <a:pt x="0" y="48062"/>
                </a:moveTo>
                <a:cubicBezTo>
                  <a:pt x="31422" y="21352"/>
                  <a:pt x="62845" y="-5357"/>
                  <a:pt x="94268" y="928"/>
                </a:cubicBezTo>
                <a:cubicBezTo>
                  <a:pt x="125691" y="7213"/>
                  <a:pt x="166540" y="79485"/>
                  <a:pt x="188536" y="85769"/>
                </a:cubicBezTo>
                <a:cubicBezTo>
                  <a:pt x="210532" y="92053"/>
                  <a:pt x="197963" y="35493"/>
                  <a:pt x="226243" y="38635"/>
                </a:cubicBezTo>
                <a:cubicBezTo>
                  <a:pt x="254523" y="41777"/>
                  <a:pt x="326795" y="81056"/>
                  <a:pt x="358218" y="104623"/>
                </a:cubicBezTo>
                <a:cubicBezTo>
                  <a:pt x="389641" y="128190"/>
                  <a:pt x="378643" y="161184"/>
                  <a:pt x="414779" y="180037"/>
                </a:cubicBezTo>
                <a:cubicBezTo>
                  <a:pt x="450915" y="198890"/>
                  <a:pt x="527901" y="213031"/>
                  <a:pt x="575035" y="217744"/>
                </a:cubicBezTo>
                <a:cubicBezTo>
                  <a:pt x="622169" y="222457"/>
                  <a:pt x="652020" y="192607"/>
                  <a:pt x="697583" y="208318"/>
                </a:cubicBezTo>
                <a:cubicBezTo>
                  <a:pt x="743146" y="224029"/>
                  <a:pt x="798136" y="283732"/>
                  <a:pt x="848412" y="312012"/>
                </a:cubicBezTo>
                <a:cubicBezTo>
                  <a:pt x="898688" y="340292"/>
                  <a:pt x="958392" y="351291"/>
                  <a:pt x="999241" y="378000"/>
                </a:cubicBezTo>
                <a:cubicBezTo>
                  <a:pt x="1040090" y="404709"/>
                  <a:pt x="1058944" y="453414"/>
                  <a:pt x="1093509" y="472268"/>
                </a:cubicBezTo>
                <a:cubicBezTo>
                  <a:pt x="1128074" y="491122"/>
                  <a:pt x="1159497" y="481695"/>
                  <a:pt x="1206631" y="491122"/>
                </a:cubicBezTo>
                <a:cubicBezTo>
                  <a:pt x="1253765" y="500549"/>
                  <a:pt x="1326037" y="511547"/>
                  <a:pt x="1376313" y="528829"/>
                </a:cubicBezTo>
                <a:cubicBezTo>
                  <a:pt x="1426589" y="546111"/>
                  <a:pt x="1467439" y="571249"/>
                  <a:pt x="1508288" y="594816"/>
                </a:cubicBezTo>
                <a:cubicBezTo>
                  <a:pt x="1549137" y="618383"/>
                  <a:pt x="1591558" y="656091"/>
                  <a:pt x="1621410" y="670231"/>
                </a:cubicBezTo>
                <a:cubicBezTo>
                  <a:pt x="1651262" y="684371"/>
                  <a:pt x="1659118" y="684371"/>
                  <a:pt x="1687398" y="679658"/>
                </a:cubicBezTo>
                <a:cubicBezTo>
                  <a:pt x="1715678" y="674945"/>
                  <a:pt x="1745529" y="638809"/>
                  <a:pt x="1791092" y="641951"/>
                </a:cubicBezTo>
                <a:cubicBezTo>
                  <a:pt x="1836655" y="645093"/>
                  <a:pt x="1905785" y="679658"/>
                  <a:pt x="1960775" y="698511"/>
                </a:cubicBezTo>
                <a:cubicBezTo>
                  <a:pt x="2015765" y="717364"/>
                  <a:pt x="2066041" y="750359"/>
                  <a:pt x="2121031" y="755072"/>
                </a:cubicBezTo>
                <a:cubicBezTo>
                  <a:pt x="2176021" y="759785"/>
                  <a:pt x="2233367" y="743288"/>
                  <a:pt x="2290713" y="726792"/>
                </a:cubicBezTo>
              </a:path>
            </a:pathLst>
          </a:custGeom>
          <a:noFill/>
          <a:ln w="28575"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6728B8C2-CA4D-D3DE-B566-034FFB2F81B2}"/>
              </a:ext>
            </a:extLst>
          </p:cNvPr>
          <p:cNvSpPr/>
          <p:nvPr/>
        </p:nvSpPr>
        <p:spPr>
          <a:xfrm rot="2462657">
            <a:off x="3073380" y="1714073"/>
            <a:ext cx="127249" cy="12910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B6CF7527-81FE-3CE9-85D2-5740008E9FD5}"/>
              </a:ext>
            </a:extLst>
          </p:cNvPr>
          <p:cNvSpPr/>
          <p:nvPr/>
        </p:nvSpPr>
        <p:spPr>
          <a:xfrm rot="193820">
            <a:off x="2578420" y="1611683"/>
            <a:ext cx="130395" cy="126370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5ED598-B3E4-EBED-B101-0D07E1ECB1E2}"/>
              </a:ext>
            </a:extLst>
          </p:cNvPr>
          <p:cNvSpPr/>
          <p:nvPr/>
        </p:nvSpPr>
        <p:spPr>
          <a:xfrm>
            <a:off x="6490607" y="0"/>
            <a:ext cx="2653393" cy="1118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F88F017-CF0E-A1CB-08EA-AAA4307E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6" y="481679"/>
            <a:ext cx="5298622" cy="412955"/>
          </a:xfrm>
        </p:spPr>
        <p:txBody>
          <a:bodyPr>
            <a:noAutofit/>
          </a:bodyPr>
          <a:lstStyle/>
          <a:p>
            <a:r>
              <a:rPr lang="fr-CA" sz="2000" dirty="0"/>
              <a:t>Aménagement du lac Kénogami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05F7B98-E16E-3BE3-3E38-562DBF016353}"/>
              </a:ext>
            </a:extLst>
          </p:cNvPr>
          <p:cNvSpPr txBox="1"/>
          <p:nvPr/>
        </p:nvSpPr>
        <p:spPr>
          <a:xfrm>
            <a:off x="5861958" y="1543050"/>
            <a:ext cx="3208563" cy="493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	BV : 3400 km</a:t>
            </a:r>
            <a:r>
              <a:rPr lang="fr-CA" sz="1600" baseline="30000" dirty="0"/>
              <a:t>2</a:t>
            </a:r>
            <a:endParaRPr lang="fr-CA" sz="1600" dirty="0"/>
          </a:p>
          <a:p>
            <a:r>
              <a:rPr lang="fr-CA" sz="1600" dirty="0"/>
              <a:t>	Réservoir : 57 km</a:t>
            </a:r>
            <a:r>
              <a:rPr lang="fr-CA" sz="1600" baseline="30000" dirty="0"/>
              <a:t>2</a:t>
            </a:r>
          </a:p>
          <a:p>
            <a:endParaRPr lang="fr-CA" sz="1600" baseline="30000" dirty="0"/>
          </a:p>
          <a:p>
            <a:r>
              <a:rPr lang="fr-CA" sz="1600" dirty="0"/>
              <a:t>      </a:t>
            </a:r>
            <a:r>
              <a:rPr lang="fr-CA" sz="1600" b="1" u="sng" dirty="0"/>
              <a:t>Ouvrages de la DGB</a:t>
            </a:r>
            <a:endParaRPr lang="fr-CA" sz="1600" dirty="0"/>
          </a:p>
          <a:p>
            <a:r>
              <a:rPr lang="fr-CA" sz="1600" dirty="0"/>
              <a:t>      </a:t>
            </a:r>
            <a:r>
              <a:rPr lang="fr-CA" sz="1600" b="1" dirty="0"/>
              <a:t>12 digues</a:t>
            </a:r>
          </a:p>
          <a:p>
            <a:r>
              <a:rPr lang="fr-CA" sz="1600" b="1" dirty="0"/>
              <a:t>      3 barrages 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r-CA" sz="1600" b="1" dirty="0">
                <a:solidFill>
                  <a:srgbClr val="0070C0"/>
                </a:solidFill>
              </a:rPr>
              <a:t>Pibrac-Est et Ouest</a:t>
            </a:r>
          </a:p>
          <a:p>
            <a:pPr marL="987425" lvl="2" indent="-285750">
              <a:buFont typeface="Wingdings" panose="05000000000000000000" pitchFamily="2" charset="2"/>
              <a:buChar char="à"/>
            </a:pPr>
            <a:r>
              <a:rPr lang="fr-CA" sz="1600" b="1" dirty="0">
                <a:solidFill>
                  <a:srgbClr val="0070C0"/>
                </a:solidFill>
                <a:sym typeface="Wingdings" panose="05000000000000000000" pitchFamily="2" charset="2"/>
              </a:rPr>
              <a:t>Riv. Aux Sables…           </a:t>
            </a:r>
            <a:r>
              <a:rPr lang="fr-CA" sz="1600" b="1" u="sng" dirty="0">
                <a:sym typeface="Wingdings" panose="05000000000000000000" pitchFamily="2" charset="2"/>
              </a:rPr>
              <a:t>en aval : partenaires :</a:t>
            </a:r>
          </a:p>
          <a:p>
            <a:pPr marL="719138" lvl="2"/>
            <a:r>
              <a:rPr lang="fr-CA" sz="1200" dirty="0">
                <a:sym typeface="Wingdings" panose="05000000000000000000" pitchFamily="2" charset="2"/>
              </a:rPr>
              <a:t>        </a:t>
            </a:r>
            <a:r>
              <a:rPr lang="fr-CA" sz="1200" b="1" dirty="0">
                <a:solidFill>
                  <a:srgbClr val="0070C0"/>
                </a:solidFill>
                <a:sym typeface="Wingdings" panose="05000000000000000000" pitchFamily="2" charset="2"/>
              </a:rPr>
              <a:t>Production hydroélectrique :</a:t>
            </a:r>
          </a:p>
          <a:p>
            <a:pPr marL="719138" lvl="2"/>
            <a:r>
              <a:rPr lang="fr-CA" sz="1200" b="1" dirty="0">
                <a:solidFill>
                  <a:srgbClr val="0070C0"/>
                </a:solidFill>
                <a:sym typeface="Wingdings" panose="05000000000000000000" pitchFamily="2" charset="2"/>
              </a:rPr>
              <a:t>	     </a:t>
            </a:r>
            <a:r>
              <a:rPr lang="fr-CA" sz="1200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fr-CA" sz="1200" b="1" dirty="0">
                <a:solidFill>
                  <a:srgbClr val="0070C0"/>
                </a:solidFill>
                <a:sym typeface="Wingdings" panose="05000000000000000000" pitchFamily="2" charset="2"/>
              </a:rPr>
              <a:t>   1 barrage ville Saguenay</a:t>
            </a:r>
          </a:p>
          <a:p>
            <a:pPr marL="1347788" lvl="3" indent="-269875">
              <a:buFont typeface="Wingdings" panose="05000000000000000000" pitchFamily="2" charset="2"/>
              <a:buChar char="à"/>
            </a:pPr>
            <a:r>
              <a:rPr lang="fr-CA" sz="1200" b="1" dirty="0">
                <a:solidFill>
                  <a:srgbClr val="0070C0"/>
                </a:solidFill>
                <a:sym typeface="Wingdings" panose="05000000000000000000" pitchFamily="2" charset="2"/>
              </a:rPr>
              <a:t>2 barrages PF Résolu</a:t>
            </a:r>
          </a:p>
          <a:p>
            <a:pPr lvl="2"/>
            <a:endParaRPr lang="fr-CA" sz="1600" dirty="0">
              <a:sym typeface="Wingdings" panose="05000000000000000000" pitchFamily="2" charset="2"/>
            </a:endParaRPr>
          </a:p>
          <a:p>
            <a:pPr marL="628650" lvl="2" indent="-285750">
              <a:buFont typeface="Arial" panose="020B0604020202020204" pitchFamily="34" charset="0"/>
              <a:buChar char="•"/>
            </a:pPr>
            <a:r>
              <a:rPr lang="fr-CA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De Portage-des-Roches</a:t>
            </a:r>
          </a:p>
          <a:p>
            <a:pPr marL="1004888" lvl="3" indent="-285750">
              <a:buFont typeface="Wingdings" panose="05000000000000000000" pitchFamily="2" charset="2"/>
              <a:buChar char="à"/>
            </a:pPr>
            <a:r>
              <a:rPr lang="fr-CA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Riv. Chicoutimi…         </a:t>
            </a:r>
            <a:r>
              <a:rPr lang="fr-CA" sz="1600" b="1" u="sng" dirty="0">
                <a:sym typeface="Wingdings" panose="05000000000000000000" pitchFamily="2" charset="2"/>
              </a:rPr>
              <a:t>en aval : partenaires :</a:t>
            </a:r>
            <a:endParaRPr lang="fr-CA" sz="16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987425" lvl="2"/>
            <a:r>
              <a:rPr lang="fr-CA" sz="1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CA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Production hydroélectrique :</a:t>
            </a:r>
          </a:p>
          <a:p>
            <a:pPr marL="1347788" lvl="3" indent="-285750">
              <a:buFont typeface="Wingdings" panose="05000000000000000000" pitchFamily="2" charset="2"/>
              <a:buChar char="à"/>
            </a:pPr>
            <a:r>
              <a:rPr lang="fr-CA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2 barrages ville Saguenay</a:t>
            </a:r>
          </a:p>
          <a:p>
            <a:pPr marL="1347788" lvl="3" indent="-285750">
              <a:buFont typeface="Wingdings" panose="05000000000000000000" pitchFamily="2" charset="2"/>
              <a:buChar char="à"/>
            </a:pPr>
            <a:r>
              <a:rPr lang="fr-CA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1 barrages PF Résolu</a:t>
            </a:r>
          </a:p>
          <a:p>
            <a:pPr marL="1347788" lvl="3" indent="-285750">
              <a:buFont typeface="Wingdings" panose="05000000000000000000" pitchFamily="2" charset="2"/>
              <a:buChar char="à"/>
            </a:pPr>
            <a:r>
              <a:rPr lang="fr-CA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1 barrage Elkem Métal</a:t>
            </a:r>
          </a:p>
          <a:p>
            <a:pPr marL="1436688" lvl="3" indent="-285750">
              <a:buFont typeface="Wingdings" panose="05000000000000000000" pitchFamily="2" charset="2"/>
              <a:buChar char="à"/>
            </a:pPr>
            <a:endParaRPr lang="fr-CA" sz="1200" b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1150938" lvl="3"/>
            <a:endParaRPr lang="fr-CA" sz="1600" dirty="0">
              <a:sym typeface="Wingdings" panose="05000000000000000000" pitchFamily="2" charset="2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571FE71-95CC-23DE-9409-7C9B595B46A4}"/>
              </a:ext>
            </a:extLst>
          </p:cNvPr>
          <p:cNvSpPr txBox="1"/>
          <p:nvPr/>
        </p:nvSpPr>
        <p:spPr>
          <a:xfrm>
            <a:off x="0" y="1782"/>
            <a:ext cx="5432513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L’aménagement Kénogami – Bassin versant et réservoir</a:t>
            </a:r>
          </a:p>
        </p:txBody>
      </p:sp>
    </p:spTree>
    <p:extLst>
      <p:ext uri="{BB962C8B-B14F-4D97-AF65-F5344CB8AC3E}">
        <p14:creationId xmlns:p14="http://schemas.microsoft.com/office/powerpoint/2010/main" val="1290901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425575"/>
            <a:ext cx="8147957" cy="3609156"/>
          </a:xfrm>
        </p:spPr>
        <p:txBody>
          <a:bodyPr>
            <a:normAutofit/>
          </a:bodyPr>
          <a:lstStyle/>
          <a:p>
            <a:r>
              <a:rPr lang="fr-CA" sz="2200" dirty="0"/>
              <a:t>Le bassin versant et le réservoir Kénogami</a:t>
            </a:r>
          </a:p>
          <a:p>
            <a:r>
              <a:rPr lang="fr-CA" sz="2200" dirty="0"/>
              <a:t>Principes de gestion du réservoir</a:t>
            </a:r>
          </a:p>
          <a:p>
            <a:r>
              <a:rPr lang="fr-CA" sz="2200" dirty="0"/>
              <a:t>Gestion de la crue 2024</a:t>
            </a:r>
          </a:p>
          <a:p>
            <a:r>
              <a:rPr lang="fr-CA" sz="2200" dirty="0"/>
              <a:t>L’été 2024</a:t>
            </a:r>
          </a:p>
          <a:p>
            <a:r>
              <a:rPr lang="fr-CA" sz="2200" dirty="0"/>
              <a:t>Constats et conclusion</a:t>
            </a:r>
          </a:p>
          <a:p>
            <a:endParaRPr lang="fr-CA" sz="2200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4F9B221-8F3F-1007-99C9-F72013629180}"/>
              </a:ext>
            </a:extLst>
          </p:cNvPr>
          <p:cNvSpPr/>
          <p:nvPr/>
        </p:nvSpPr>
        <p:spPr>
          <a:xfrm>
            <a:off x="628650" y="1821502"/>
            <a:ext cx="8164286" cy="4195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76554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>
            <a:extLst>
              <a:ext uri="{FF2B5EF4-FFF2-40B4-BE49-F238E27FC236}">
                <a16:creationId xmlns:a16="http://schemas.microsoft.com/office/drawing/2014/main" id="{68DABD3F-DE8E-6728-0B83-5DB996E14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11" y="1022881"/>
            <a:ext cx="8597932" cy="518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CC66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Wellsley" pitchFamily="2" charset="0"/>
              <a:buChar char="›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Font typeface="Comic Sans MS" panose="030F0702030302020204" pitchFamily="66" charset="0"/>
              <a:buChar char="▪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99FF"/>
              </a:buClr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66"/>
              </a:buClr>
              <a:buSzPct val="6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800"/>
              </a:spcAft>
              <a:buClrTx/>
            </a:pPr>
            <a:r>
              <a:rPr lang="fr-CA" altLang="fr-FR" sz="2200" b="1" i="1" dirty="0">
                <a:solidFill>
                  <a:srgbClr val="FF0000"/>
                </a:solidFill>
              </a:rPr>
              <a:t> Assurer la sécurité des ouvrages et la sécurité du public</a:t>
            </a: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Tx/>
            </a:pPr>
            <a:r>
              <a:rPr lang="fr-CA" altLang="fr-FR" sz="2200" b="1" i="1" dirty="0">
                <a:solidFill>
                  <a:srgbClr val="FF9933"/>
                </a:solidFill>
              </a:rPr>
              <a:t> Assurer le contrôle du </a:t>
            </a:r>
            <a:r>
              <a:rPr lang="fr-CA" altLang="fr-FR" sz="2200" b="1" i="1" u="sng" dirty="0">
                <a:solidFill>
                  <a:srgbClr val="FF9933"/>
                </a:solidFill>
              </a:rPr>
              <a:t>risque d’inondations</a:t>
            </a:r>
            <a:endParaRPr lang="fr-CA" altLang="fr-FR" sz="2200" b="1" i="1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Tx/>
            </a:pPr>
            <a:r>
              <a:rPr lang="fr-CA" altLang="fr-FR" sz="2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Respecter les besoins de la </a:t>
            </a:r>
            <a:r>
              <a:rPr lang="fr-CA" altLang="fr-FR" sz="22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villégiature</a:t>
            </a:r>
          </a:p>
          <a:p>
            <a:pPr lvl="1">
              <a:spcBef>
                <a:spcPct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à"/>
            </a:pPr>
            <a:r>
              <a:rPr lang="fr-CA" altLang="fr-FR" sz="2200" b="1" i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Durant la période estivale</a:t>
            </a:r>
          </a:p>
          <a:p>
            <a:pPr lvl="1">
              <a:spcBef>
                <a:spcPct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à"/>
            </a:pPr>
            <a:endParaRPr lang="fr-CA" altLang="fr-FR" sz="22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Tx/>
            </a:pPr>
            <a:r>
              <a:rPr lang="fr-CA" altLang="fr-FR" sz="2200" b="1" i="1" dirty="0">
                <a:solidFill>
                  <a:srgbClr val="0070C0"/>
                </a:solidFill>
              </a:rPr>
              <a:t> </a:t>
            </a:r>
            <a:r>
              <a:rPr lang="fr-CA" altLang="fr-FR" sz="2200" b="1" i="1" dirty="0">
                <a:solidFill>
                  <a:schemeClr val="accent1"/>
                </a:solidFill>
              </a:rPr>
              <a:t>Répondre aux besoins de </a:t>
            </a:r>
            <a:r>
              <a:rPr lang="fr-CA" altLang="fr-FR" sz="2200" b="1" i="1" u="sng" dirty="0">
                <a:solidFill>
                  <a:schemeClr val="accent1"/>
                </a:solidFill>
              </a:rPr>
              <a:t>production hydroélectrique </a:t>
            </a:r>
          </a:p>
          <a:p>
            <a:pPr lvl="1">
              <a:spcBef>
                <a:spcPct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à"/>
            </a:pPr>
            <a:r>
              <a:rPr lang="fr-CA" altLang="fr-FR" sz="2200" b="1" i="1" dirty="0">
                <a:solidFill>
                  <a:schemeClr val="accent1"/>
                </a:solidFill>
              </a:rPr>
              <a:t>Principalement en hiver</a:t>
            </a:r>
          </a:p>
          <a:p>
            <a:pPr lvl="1">
              <a:spcBef>
                <a:spcPct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à"/>
            </a:pPr>
            <a:r>
              <a:rPr lang="fr-CA" altLang="fr-FR" sz="2200" b="1" i="1" dirty="0">
                <a:solidFill>
                  <a:schemeClr val="accent1"/>
                </a:solidFill>
              </a:rPr>
              <a:t>Gestion de compromis en été</a:t>
            </a: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Tx/>
              <a:buNone/>
            </a:pPr>
            <a:r>
              <a:rPr lang="fr-CA" altLang="fr-FR" sz="2200" b="1" i="1" dirty="0">
                <a:solidFill>
                  <a:srgbClr val="7030A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Tx/>
            </a:pPr>
            <a:r>
              <a:rPr lang="fr-CA" altLang="fr-FR" sz="2200" b="1" i="1" dirty="0">
                <a:solidFill>
                  <a:srgbClr val="7030A0"/>
                </a:solidFill>
              </a:rPr>
              <a:t>Collaborer avec les OBV </a:t>
            </a:r>
          </a:p>
          <a:p>
            <a:pPr marL="457200" lvl="1" indent="0">
              <a:spcBef>
                <a:spcPct val="0"/>
              </a:spcBef>
              <a:spcAft>
                <a:spcPts val="800"/>
              </a:spcAft>
              <a:buClrTx/>
              <a:buNone/>
            </a:pPr>
            <a:r>
              <a:rPr lang="fr-CA" altLang="fr-FR" sz="2200" b="1" i="1" dirty="0">
                <a:solidFill>
                  <a:srgbClr val="7030A0"/>
                </a:solidFill>
                <a:sym typeface="Wingdings" panose="05000000000000000000" pitchFamily="2" charset="2"/>
              </a:rPr>
              <a:t>  CBLK (Comité de bassin du lac Kénogami et des rivières Chicoutimi et aux Sables)</a:t>
            </a:r>
            <a:endParaRPr lang="fr-CA" altLang="fr-FR" sz="2200" i="1" dirty="0">
              <a:solidFill>
                <a:srgbClr val="7030A0"/>
              </a:solidFill>
            </a:endParaRPr>
          </a:p>
        </p:txBody>
      </p:sp>
      <p:sp>
        <p:nvSpPr>
          <p:cNvPr id="25" name="Titre 6">
            <a:extLst>
              <a:ext uri="{FF2B5EF4-FFF2-40B4-BE49-F238E27FC236}">
                <a16:creationId xmlns:a16="http://schemas.microsoft.com/office/drawing/2014/main" id="{227E627E-A9D4-D67B-19B2-A9C9F5F32D88}"/>
              </a:ext>
            </a:extLst>
          </p:cNvPr>
          <p:cNvSpPr txBox="1">
            <a:spLocks/>
          </p:cNvSpPr>
          <p:nvPr/>
        </p:nvSpPr>
        <p:spPr>
          <a:xfrm>
            <a:off x="263056" y="545736"/>
            <a:ext cx="6716849" cy="4940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CA" sz="2400" dirty="0"/>
              <a:t>Gestion « multi-objectifs » ou « multi critères » :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A6B051F-1119-7C7C-E344-943ED231CFCF}"/>
              </a:ext>
            </a:extLst>
          </p:cNvPr>
          <p:cNvSpPr txBox="1"/>
          <p:nvPr/>
        </p:nvSpPr>
        <p:spPr>
          <a:xfrm>
            <a:off x="0" y="1782"/>
            <a:ext cx="4296561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Principes de gestion du réservoir Kénogami</a:t>
            </a:r>
          </a:p>
        </p:txBody>
      </p:sp>
    </p:spTree>
    <p:extLst>
      <p:ext uri="{BB962C8B-B14F-4D97-AF65-F5344CB8AC3E}">
        <p14:creationId xmlns:p14="http://schemas.microsoft.com/office/powerpoint/2010/main" val="21373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>
            <a:extLst>
              <a:ext uri="{FF2B5EF4-FFF2-40B4-BE49-F238E27FC236}">
                <a16:creationId xmlns:a16="http://schemas.microsoft.com/office/drawing/2014/main" id="{68DABD3F-DE8E-6728-0B83-5DB996E14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11" y="1022881"/>
            <a:ext cx="8597932" cy="518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CC66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Wellsley" pitchFamily="2" charset="0"/>
              <a:buChar char="›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Font typeface="Comic Sans MS" panose="030F0702030302020204" pitchFamily="66" charset="0"/>
              <a:buChar char="▪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99FF"/>
              </a:buClr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66"/>
              </a:buClr>
              <a:buSzPct val="6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800"/>
              </a:spcAft>
              <a:buClrTx/>
            </a:pPr>
            <a:r>
              <a:rPr lang="fr-CA" altLang="fr-FR" sz="2200" b="1" i="1" dirty="0">
                <a:solidFill>
                  <a:srgbClr val="FF0000"/>
                </a:solidFill>
              </a:rPr>
              <a:t> Assurer la sécurité des ouvrages et la sécurité du public</a:t>
            </a: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Tx/>
            </a:pPr>
            <a:r>
              <a:rPr lang="fr-CA" altLang="fr-FR" sz="2200" b="1" i="1" dirty="0">
                <a:solidFill>
                  <a:srgbClr val="FF9933"/>
                </a:solidFill>
              </a:rPr>
              <a:t> Assurer le contrôle du </a:t>
            </a:r>
            <a:r>
              <a:rPr lang="fr-CA" altLang="fr-FR" sz="2200" b="1" i="1" u="sng" dirty="0">
                <a:solidFill>
                  <a:srgbClr val="FF9933"/>
                </a:solidFill>
              </a:rPr>
              <a:t>risque d’inondations</a:t>
            </a:r>
            <a:endParaRPr lang="fr-CA" altLang="fr-FR" sz="2200" b="1" i="1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Tx/>
            </a:pPr>
            <a:r>
              <a:rPr lang="fr-CA" altLang="fr-FR" sz="2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Respecter les besoins de la </a:t>
            </a:r>
            <a:r>
              <a:rPr lang="fr-CA" altLang="fr-FR" sz="22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villégiature</a:t>
            </a:r>
          </a:p>
          <a:p>
            <a:pPr lvl="1">
              <a:spcBef>
                <a:spcPct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à"/>
            </a:pPr>
            <a:r>
              <a:rPr lang="fr-CA" altLang="fr-FR" sz="2200" b="1" i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Durant la période estivale</a:t>
            </a:r>
          </a:p>
          <a:p>
            <a:pPr lvl="1">
              <a:spcBef>
                <a:spcPct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à"/>
            </a:pPr>
            <a:endParaRPr lang="fr-CA" altLang="fr-FR" sz="22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Tx/>
            </a:pPr>
            <a:r>
              <a:rPr lang="fr-CA" altLang="fr-FR" sz="2200" b="1" i="1" dirty="0">
                <a:solidFill>
                  <a:srgbClr val="0070C0"/>
                </a:solidFill>
              </a:rPr>
              <a:t> </a:t>
            </a:r>
            <a:r>
              <a:rPr lang="fr-CA" altLang="fr-FR" sz="2200" b="1" i="1" dirty="0">
                <a:solidFill>
                  <a:schemeClr val="accent1"/>
                </a:solidFill>
              </a:rPr>
              <a:t>Répondre aux besoins de </a:t>
            </a:r>
            <a:r>
              <a:rPr lang="fr-CA" altLang="fr-FR" sz="2200" b="1" i="1" u="sng" dirty="0">
                <a:solidFill>
                  <a:schemeClr val="accent1"/>
                </a:solidFill>
              </a:rPr>
              <a:t>production hydroélectrique </a:t>
            </a:r>
          </a:p>
          <a:p>
            <a:pPr lvl="1">
              <a:spcBef>
                <a:spcPct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à"/>
            </a:pPr>
            <a:r>
              <a:rPr lang="fr-CA" altLang="fr-FR" sz="2200" b="1" i="1" dirty="0">
                <a:solidFill>
                  <a:schemeClr val="accent1"/>
                </a:solidFill>
              </a:rPr>
              <a:t>Principalement en hiver</a:t>
            </a:r>
          </a:p>
          <a:p>
            <a:pPr lvl="1">
              <a:spcBef>
                <a:spcPct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à"/>
            </a:pPr>
            <a:r>
              <a:rPr lang="fr-CA" altLang="fr-FR" sz="2200" b="1" i="1" dirty="0">
                <a:solidFill>
                  <a:schemeClr val="accent1"/>
                </a:solidFill>
              </a:rPr>
              <a:t>Gestion de compromis en été</a:t>
            </a: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Tx/>
              <a:buNone/>
            </a:pPr>
            <a:r>
              <a:rPr lang="fr-CA" altLang="fr-FR" sz="2200" b="1" i="1" dirty="0">
                <a:solidFill>
                  <a:srgbClr val="7030A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800"/>
              </a:spcAft>
              <a:buClrTx/>
            </a:pPr>
            <a:r>
              <a:rPr lang="fr-CA" altLang="fr-FR" sz="2200" b="1" i="1" dirty="0">
                <a:solidFill>
                  <a:srgbClr val="7030A0"/>
                </a:solidFill>
              </a:rPr>
              <a:t>Collaborer avec les OBV </a:t>
            </a:r>
          </a:p>
          <a:p>
            <a:pPr marL="457200" lvl="1" indent="0">
              <a:spcBef>
                <a:spcPct val="0"/>
              </a:spcBef>
              <a:spcAft>
                <a:spcPts val="800"/>
              </a:spcAft>
              <a:buClrTx/>
              <a:buNone/>
            </a:pPr>
            <a:r>
              <a:rPr lang="fr-CA" altLang="fr-FR" sz="2200" b="1" i="1" dirty="0">
                <a:solidFill>
                  <a:srgbClr val="7030A0"/>
                </a:solidFill>
                <a:sym typeface="Wingdings" panose="05000000000000000000" pitchFamily="2" charset="2"/>
              </a:rPr>
              <a:t>  CBLK (Comité de bassin du lac Kénogami et des rivières Chicoutimi et aux Sables)</a:t>
            </a:r>
            <a:endParaRPr lang="fr-CA" altLang="fr-FR" sz="2200" i="1" dirty="0">
              <a:solidFill>
                <a:srgbClr val="7030A0"/>
              </a:solidFill>
            </a:endParaRPr>
          </a:p>
        </p:txBody>
      </p:sp>
      <p:sp>
        <p:nvSpPr>
          <p:cNvPr id="25" name="Titre 6">
            <a:extLst>
              <a:ext uri="{FF2B5EF4-FFF2-40B4-BE49-F238E27FC236}">
                <a16:creationId xmlns:a16="http://schemas.microsoft.com/office/drawing/2014/main" id="{227E627E-A9D4-D67B-19B2-A9C9F5F32D88}"/>
              </a:ext>
            </a:extLst>
          </p:cNvPr>
          <p:cNvSpPr txBox="1">
            <a:spLocks/>
          </p:cNvSpPr>
          <p:nvPr/>
        </p:nvSpPr>
        <p:spPr>
          <a:xfrm>
            <a:off x="263056" y="545736"/>
            <a:ext cx="6716849" cy="4940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CA" sz="2400" dirty="0"/>
              <a:t>Gestion « multi-objectifs » ou « multi critères » :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A6B051F-1119-7C7C-E344-943ED231CFCF}"/>
              </a:ext>
            </a:extLst>
          </p:cNvPr>
          <p:cNvSpPr txBox="1"/>
          <p:nvPr/>
        </p:nvSpPr>
        <p:spPr>
          <a:xfrm>
            <a:off x="0" y="1782"/>
            <a:ext cx="4296561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Principes de gestion du réservoir Kénogami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ED6C2D4-3842-3F3E-98B7-BA570D7FC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01014"/>
            <a:ext cx="3759601" cy="518795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B68B62E-36DB-E53A-8368-D3CB832BBBF1}"/>
              </a:ext>
            </a:extLst>
          </p:cNvPr>
          <p:cNvCxnSpPr>
            <a:cxnSpLocks/>
          </p:cNvCxnSpPr>
          <p:nvPr/>
        </p:nvCxnSpPr>
        <p:spPr>
          <a:xfrm flipV="1">
            <a:off x="1792586" y="3429000"/>
            <a:ext cx="2779414" cy="18853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F9D3B18-50D6-B8DA-58B0-1BA3AF15D582}"/>
              </a:ext>
            </a:extLst>
          </p:cNvPr>
          <p:cNvSpPr/>
          <p:nvPr/>
        </p:nvSpPr>
        <p:spPr>
          <a:xfrm>
            <a:off x="1321806" y="5404919"/>
            <a:ext cx="932507" cy="4302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7938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41A71B-D792-AD81-BC40-040E610F9641}"/>
              </a:ext>
            </a:extLst>
          </p:cNvPr>
          <p:cNvSpPr/>
          <p:nvPr/>
        </p:nvSpPr>
        <p:spPr>
          <a:xfrm>
            <a:off x="6662058" y="0"/>
            <a:ext cx="2486996" cy="126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AC7902-03F8-D274-F841-2D150949C8D0}"/>
              </a:ext>
            </a:extLst>
          </p:cNvPr>
          <p:cNvSpPr txBox="1"/>
          <p:nvPr/>
        </p:nvSpPr>
        <p:spPr>
          <a:xfrm>
            <a:off x="30839" y="496014"/>
            <a:ext cx="9113161" cy="461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CA" sz="1400" b="1" dirty="0"/>
              <a:t>-&gt; Au printemps, </a:t>
            </a:r>
            <a:r>
              <a:rPr lang="fr-CA" sz="1400" b="1" dirty="0">
                <a:solidFill>
                  <a:srgbClr val="0099FF"/>
                </a:solidFill>
              </a:rPr>
              <a:t>le ruissellement (les "apports") </a:t>
            </a:r>
            <a:r>
              <a:rPr lang="fr-CA" sz="1400" b="1" dirty="0"/>
              <a:t>= eaux de fonte et de pluie </a:t>
            </a:r>
            <a:r>
              <a:rPr lang="fr-CA" sz="1400" b="1" dirty="0">
                <a:solidFill>
                  <a:srgbClr val="2EA7FF"/>
                </a:solidFill>
                <a:sym typeface="Wingdings" panose="05000000000000000000" pitchFamily="2" charset="2"/>
              </a:rPr>
              <a:t> Au printemps : apports parfois très forts</a:t>
            </a:r>
            <a:endParaRPr lang="fr-CA" sz="1400" b="1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C9102F4-A5BF-CFAB-4A3E-24BDA95B6B3F}"/>
              </a:ext>
            </a:extLst>
          </p:cNvPr>
          <p:cNvGrpSpPr/>
          <p:nvPr/>
        </p:nvGrpSpPr>
        <p:grpSpPr>
          <a:xfrm>
            <a:off x="235995" y="1503183"/>
            <a:ext cx="6426063" cy="1748931"/>
            <a:chOff x="4064925" y="2449837"/>
            <a:chExt cx="5152510" cy="1748931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D9C66B3-84F2-3088-89BE-9CD6272985D2}"/>
                </a:ext>
              </a:extLst>
            </p:cNvPr>
            <p:cNvSpPr/>
            <p:nvPr/>
          </p:nvSpPr>
          <p:spPr>
            <a:xfrm>
              <a:off x="4064925" y="2449837"/>
              <a:ext cx="4944882" cy="144051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2236E06-5487-9A18-DF01-C6414E8DCA54}"/>
                </a:ext>
              </a:extLst>
            </p:cNvPr>
            <p:cNvSpPr txBox="1"/>
            <p:nvPr/>
          </p:nvSpPr>
          <p:spPr>
            <a:xfrm>
              <a:off x="4131335" y="2505997"/>
              <a:ext cx="508610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2075" lvl="1">
                <a:spcAft>
                  <a:spcPts val="600"/>
                </a:spcAft>
              </a:pPr>
              <a:r>
                <a:rPr lang="fr-CA" sz="1400" b="1" dirty="0">
                  <a:sym typeface="Wingdings" panose="05000000000000000000" pitchFamily="2" charset="2"/>
                </a:rPr>
                <a:t>Abaissement essentiel : </a:t>
              </a:r>
            </a:p>
            <a:p>
              <a:pPr marL="357188" lvl="1" indent="-16668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fr-CA" sz="1400" b="1" dirty="0">
                  <a:sym typeface="Wingdings" panose="05000000000000000000" pitchFamily="2" charset="2"/>
                </a:rPr>
                <a:t>Libère de l’espace pour emmagasiner une partie du </a:t>
              </a:r>
              <a:r>
                <a:rPr lang="fr-CA" sz="1400" b="1" dirty="0">
                  <a:solidFill>
                    <a:srgbClr val="0099FF"/>
                  </a:solidFill>
                  <a:sym typeface="Wingdings" panose="05000000000000000000" pitchFamily="2" charset="2"/>
                </a:rPr>
                <a:t>ruissellement printanier</a:t>
              </a:r>
            </a:p>
            <a:p>
              <a:pPr marL="357188" lvl="1" indent="-16668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fr-CA" sz="1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Diminue le risque d’inondations en aval (trop forts débits) ou en amont (rehaussement trop important)  + réduit le risque d’érosion des berges </a:t>
              </a:r>
            </a:p>
            <a:p>
              <a:pPr marL="190500" lvl="1">
                <a:spcAft>
                  <a:spcPts val="600"/>
                </a:spcAft>
              </a:pPr>
              <a:r>
                <a:rPr lang="fr-CA" sz="1200" b="1" dirty="0">
                  <a:sym typeface="Wingdings" panose="05000000000000000000" pitchFamily="2" charset="2"/>
                </a:rPr>
                <a:t>*Ruissellement printanier permet en moyenne de remplir 3 fois le lac</a:t>
              </a:r>
              <a:endParaRPr lang="fr-CA" sz="1400" b="1" dirty="0"/>
            </a:p>
            <a:p>
              <a:pPr marL="357188" lvl="1" indent="-16668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fr-CA" sz="1400" b="1" dirty="0">
                <a:solidFill>
                  <a:srgbClr val="FF0000"/>
                </a:solidFill>
                <a:sym typeface="Wingdings" panose="05000000000000000000" pitchFamily="2" charset="2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36C3CED-1BE2-E70F-3821-68157344D603}"/>
              </a:ext>
            </a:extLst>
          </p:cNvPr>
          <p:cNvGrpSpPr/>
          <p:nvPr/>
        </p:nvGrpSpPr>
        <p:grpSpPr>
          <a:xfrm>
            <a:off x="30839" y="1010395"/>
            <a:ext cx="9113161" cy="5777733"/>
            <a:chOff x="30839" y="1010395"/>
            <a:chExt cx="9113161" cy="5777733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58B10665-0E72-0085-35D1-6DEEA9AE2FCF}"/>
                </a:ext>
              </a:extLst>
            </p:cNvPr>
            <p:cNvGrpSpPr/>
            <p:nvPr/>
          </p:nvGrpSpPr>
          <p:grpSpPr>
            <a:xfrm>
              <a:off x="30839" y="1010395"/>
              <a:ext cx="9113161" cy="5777733"/>
              <a:chOff x="30839" y="934979"/>
              <a:chExt cx="9113161" cy="5777733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E6636645-B69E-4B77-8122-DFE6C566B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2207" y="2943551"/>
                <a:ext cx="8737600" cy="3769161"/>
              </a:xfrm>
              <a:prstGeom prst="rect">
                <a:avLst/>
              </a:prstGeom>
            </p:spPr>
          </p:pic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4DBA3A7-A433-924D-BFF5-17A296901D78}"/>
                  </a:ext>
                </a:extLst>
              </p:cNvPr>
              <p:cNvSpPr txBox="1"/>
              <p:nvPr/>
            </p:nvSpPr>
            <p:spPr>
              <a:xfrm rot="16200000">
                <a:off x="-861419" y="4584049"/>
                <a:ext cx="20922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b="1" dirty="0">
                    <a:solidFill>
                      <a:srgbClr val="000000"/>
                    </a:solidFill>
                  </a:rPr>
                  <a:t>Niveau du réservoir (m)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7A40610-6786-723E-6485-FF31E21C442E}"/>
                  </a:ext>
                </a:extLst>
              </p:cNvPr>
              <p:cNvSpPr txBox="1"/>
              <p:nvPr/>
            </p:nvSpPr>
            <p:spPr>
              <a:xfrm>
                <a:off x="30839" y="934979"/>
                <a:ext cx="9113161" cy="4614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fr-CA" sz="1400" b="1" dirty="0"/>
                  <a:t>-&gt; Les barrages contrôlant le réservoir permettent un </a:t>
                </a:r>
                <a:r>
                  <a:rPr lang="fr-CA" sz="1400" b="1" u="sng" dirty="0"/>
                  <a:t>abaissement hivernal du niveau</a:t>
                </a:r>
                <a:r>
                  <a:rPr lang="fr-CA" sz="1400" b="1" dirty="0"/>
                  <a:t> </a:t>
                </a:r>
                <a:r>
                  <a:rPr lang="fr-CA" sz="1400" b="1" dirty="0">
                    <a:solidFill>
                      <a:srgbClr val="000000"/>
                    </a:solidFill>
                  </a:rPr>
                  <a:t>(la </a:t>
                </a:r>
                <a:r>
                  <a:rPr lang="fr-CA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"</a:t>
                </a:r>
                <a:r>
                  <a:rPr lang="fr-CA" sz="1400" b="1" dirty="0">
                    <a:solidFill>
                      <a:srgbClr val="000000"/>
                    </a:solidFill>
                  </a:rPr>
                  <a:t>vidange</a:t>
                </a:r>
                <a:r>
                  <a:rPr lang="fr-CA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CA" sz="1400" b="1" dirty="0">
                    <a:solidFill>
                      <a:srgbClr val="000000"/>
                    </a:solidFill>
                  </a:rPr>
                  <a:t>hivernale</a:t>
                </a:r>
                <a:r>
                  <a:rPr lang="fr-CA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"</a:t>
                </a:r>
                <a:r>
                  <a:rPr lang="fr-CA" sz="1400" b="1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p:grpSp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97F6D910-F65B-2132-E2ED-9188D6118417}"/>
                </a:ext>
              </a:extLst>
            </p:cNvPr>
            <p:cNvSpPr/>
            <p:nvPr/>
          </p:nvSpPr>
          <p:spPr>
            <a:xfrm>
              <a:off x="3034888" y="4255154"/>
              <a:ext cx="1697365" cy="1485770"/>
            </a:xfrm>
            <a:custGeom>
              <a:avLst/>
              <a:gdLst>
                <a:gd name="connsiteX0" fmla="*/ 0 w 1554480"/>
                <a:gd name="connsiteY0" fmla="*/ 0 h 1296785"/>
                <a:gd name="connsiteX1" fmla="*/ 440575 w 1554480"/>
                <a:gd name="connsiteY1" fmla="*/ 199505 h 1296785"/>
                <a:gd name="connsiteX2" fmla="*/ 964276 w 1554480"/>
                <a:gd name="connsiteY2" fmla="*/ 640080 h 1296785"/>
                <a:gd name="connsiteX3" fmla="*/ 1554480 w 1554480"/>
                <a:gd name="connsiteY3" fmla="*/ 1296785 h 129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4480" h="1296785">
                  <a:moveTo>
                    <a:pt x="0" y="0"/>
                  </a:moveTo>
                  <a:cubicBezTo>
                    <a:pt x="139931" y="46412"/>
                    <a:pt x="279862" y="92825"/>
                    <a:pt x="440575" y="199505"/>
                  </a:cubicBezTo>
                  <a:cubicBezTo>
                    <a:pt x="601288" y="306185"/>
                    <a:pt x="778625" y="457200"/>
                    <a:pt x="964276" y="640080"/>
                  </a:cubicBezTo>
                  <a:cubicBezTo>
                    <a:pt x="1149927" y="822960"/>
                    <a:pt x="1352203" y="1059872"/>
                    <a:pt x="1554480" y="1296785"/>
                  </a:cubicBezTo>
                </a:path>
              </a:pathLst>
            </a:custGeom>
            <a:noFill/>
            <a:ln w="76200">
              <a:tailEnd type="stealth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2A41791F-1946-4ABE-6365-3FB64B14B28A}"/>
              </a:ext>
            </a:extLst>
          </p:cNvPr>
          <p:cNvSpPr txBox="1"/>
          <p:nvPr/>
        </p:nvSpPr>
        <p:spPr>
          <a:xfrm>
            <a:off x="0" y="-13818"/>
            <a:ext cx="4296561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Principes de gestion du réservoir Kénogami</a:t>
            </a:r>
          </a:p>
        </p:txBody>
      </p:sp>
    </p:spTree>
    <p:extLst>
      <p:ext uri="{BB962C8B-B14F-4D97-AF65-F5344CB8AC3E}">
        <p14:creationId xmlns:p14="http://schemas.microsoft.com/office/powerpoint/2010/main" val="388125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41A71B-D792-AD81-BC40-040E610F9641}"/>
              </a:ext>
            </a:extLst>
          </p:cNvPr>
          <p:cNvSpPr/>
          <p:nvPr/>
        </p:nvSpPr>
        <p:spPr>
          <a:xfrm>
            <a:off x="6662058" y="0"/>
            <a:ext cx="2486996" cy="126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AC7902-03F8-D274-F841-2D150949C8D0}"/>
              </a:ext>
            </a:extLst>
          </p:cNvPr>
          <p:cNvSpPr txBox="1"/>
          <p:nvPr/>
        </p:nvSpPr>
        <p:spPr>
          <a:xfrm>
            <a:off x="30839" y="496014"/>
            <a:ext cx="9113161" cy="461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CA" sz="1400" b="1" dirty="0"/>
              <a:t>-&gt; Au printemps, </a:t>
            </a:r>
            <a:r>
              <a:rPr lang="fr-CA" sz="1400" b="1" dirty="0">
                <a:solidFill>
                  <a:srgbClr val="0099FF"/>
                </a:solidFill>
              </a:rPr>
              <a:t>le ruissellement (les "apports") </a:t>
            </a:r>
            <a:r>
              <a:rPr lang="fr-CA" sz="1400" b="1" dirty="0"/>
              <a:t>= eaux de fonte et de pluie </a:t>
            </a:r>
            <a:r>
              <a:rPr lang="fr-CA" sz="1400" b="1" dirty="0">
                <a:solidFill>
                  <a:srgbClr val="2EA7FF"/>
                </a:solidFill>
                <a:sym typeface="Wingdings" panose="05000000000000000000" pitchFamily="2" charset="2"/>
              </a:rPr>
              <a:t> Au printemps : apports parfois très forts</a:t>
            </a:r>
            <a:endParaRPr lang="fr-CA" sz="1400" b="1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C9102F4-A5BF-CFAB-4A3E-24BDA95B6B3F}"/>
              </a:ext>
            </a:extLst>
          </p:cNvPr>
          <p:cNvGrpSpPr/>
          <p:nvPr/>
        </p:nvGrpSpPr>
        <p:grpSpPr>
          <a:xfrm>
            <a:off x="52716" y="1503958"/>
            <a:ext cx="6426063" cy="1748931"/>
            <a:chOff x="4064925" y="2449837"/>
            <a:chExt cx="5152510" cy="1748931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D9C66B3-84F2-3088-89BE-9CD6272985D2}"/>
                </a:ext>
              </a:extLst>
            </p:cNvPr>
            <p:cNvSpPr/>
            <p:nvPr/>
          </p:nvSpPr>
          <p:spPr>
            <a:xfrm>
              <a:off x="4064925" y="2449837"/>
              <a:ext cx="4944882" cy="144051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2236E06-5487-9A18-DF01-C6414E8DCA54}"/>
                </a:ext>
              </a:extLst>
            </p:cNvPr>
            <p:cNvSpPr txBox="1"/>
            <p:nvPr/>
          </p:nvSpPr>
          <p:spPr>
            <a:xfrm>
              <a:off x="4131335" y="2505997"/>
              <a:ext cx="508610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2075" lvl="1">
                <a:spcAft>
                  <a:spcPts val="600"/>
                </a:spcAft>
              </a:pPr>
              <a:r>
                <a:rPr lang="fr-CA" sz="1400" b="1" dirty="0">
                  <a:sym typeface="Wingdings" panose="05000000000000000000" pitchFamily="2" charset="2"/>
                </a:rPr>
                <a:t>Abaissement essentiel : </a:t>
              </a:r>
            </a:p>
            <a:p>
              <a:pPr marL="357188" lvl="1" indent="-16668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fr-CA" sz="1400" b="1" dirty="0">
                  <a:sym typeface="Wingdings" panose="05000000000000000000" pitchFamily="2" charset="2"/>
                </a:rPr>
                <a:t>Libère de l’espace pour emmagasiner une partie du </a:t>
              </a:r>
              <a:r>
                <a:rPr lang="fr-CA" sz="1400" b="1" dirty="0">
                  <a:solidFill>
                    <a:srgbClr val="0099FF"/>
                  </a:solidFill>
                  <a:sym typeface="Wingdings" panose="05000000000000000000" pitchFamily="2" charset="2"/>
                </a:rPr>
                <a:t>ruissellement printanier</a:t>
              </a:r>
            </a:p>
            <a:p>
              <a:pPr marL="357188" lvl="1" indent="-16668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fr-CA" sz="1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Diminue le risque d’inondations en aval (trop forts débits) ou en amont (rehaussement trop important)  + réduit le risque d’érosion des berges </a:t>
              </a:r>
            </a:p>
            <a:p>
              <a:pPr marL="190500" lvl="1">
                <a:spcAft>
                  <a:spcPts val="600"/>
                </a:spcAft>
              </a:pPr>
              <a:r>
                <a:rPr lang="fr-CA" sz="1200" b="1" dirty="0">
                  <a:sym typeface="Wingdings" panose="05000000000000000000" pitchFamily="2" charset="2"/>
                </a:rPr>
                <a:t>*Ruissellement printanier permet en moyenne de remplir 3 fois le lac</a:t>
              </a:r>
              <a:endParaRPr lang="fr-CA" sz="1400" b="1" dirty="0"/>
            </a:p>
            <a:p>
              <a:pPr marL="357188" lvl="1" indent="-16668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fr-CA" sz="1400" b="1" dirty="0">
                <a:solidFill>
                  <a:srgbClr val="FF0000"/>
                </a:solidFill>
                <a:sym typeface="Wingdings" panose="05000000000000000000" pitchFamily="2" charset="2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8B10665-0E72-0085-35D1-6DEEA9AE2FCF}"/>
              </a:ext>
            </a:extLst>
          </p:cNvPr>
          <p:cNvGrpSpPr/>
          <p:nvPr/>
        </p:nvGrpSpPr>
        <p:grpSpPr>
          <a:xfrm>
            <a:off x="30839" y="1010395"/>
            <a:ext cx="9113161" cy="5777733"/>
            <a:chOff x="30839" y="934979"/>
            <a:chExt cx="9113161" cy="5777733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E6636645-B69E-4B77-8122-DFE6C566B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207" y="2943551"/>
              <a:ext cx="8737600" cy="3769161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4DBA3A7-A433-924D-BFF5-17A296901D78}"/>
                </a:ext>
              </a:extLst>
            </p:cNvPr>
            <p:cNvSpPr txBox="1"/>
            <p:nvPr/>
          </p:nvSpPr>
          <p:spPr>
            <a:xfrm rot="16200000">
              <a:off x="-861419" y="4584049"/>
              <a:ext cx="20922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b="1" dirty="0">
                  <a:solidFill>
                    <a:srgbClr val="000000"/>
                  </a:solidFill>
                </a:rPr>
                <a:t>Niveau du réservoir (m)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7A40610-6786-723E-6485-FF31E21C442E}"/>
                </a:ext>
              </a:extLst>
            </p:cNvPr>
            <p:cNvSpPr txBox="1"/>
            <p:nvPr/>
          </p:nvSpPr>
          <p:spPr>
            <a:xfrm>
              <a:off x="30839" y="934979"/>
              <a:ext cx="9113161" cy="4614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fr-CA" sz="1400" b="1" dirty="0"/>
                <a:t>-&gt; Les barrages contrôlant le réservoir permettent un </a:t>
              </a:r>
              <a:r>
                <a:rPr lang="fr-CA" sz="1400" b="1" u="sng" dirty="0"/>
                <a:t>abaissement hivernal du niveau</a:t>
              </a:r>
              <a:r>
                <a:rPr lang="fr-CA" sz="1400" b="1" dirty="0"/>
                <a:t> </a:t>
              </a:r>
              <a:r>
                <a:rPr lang="fr-CA" sz="1400" b="1" dirty="0">
                  <a:solidFill>
                    <a:srgbClr val="000000"/>
                  </a:solidFill>
                </a:rPr>
                <a:t>(la </a:t>
              </a:r>
              <a:r>
                <a:rPr lang="fr-CA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  <a:r>
                <a:rPr lang="fr-CA" sz="1400" b="1" dirty="0">
                  <a:solidFill>
                    <a:srgbClr val="000000"/>
                  </a:solidFill>
                </a:rPr>
                <a:t>vidange</a:t>
              </a:r>
              <a:r>
                <a:rPr lang="fr-CA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A" sz="1400" b="1" dirty="0">
                  <a:solidFill>
                    <a:srgbClr val="000000"/>
                  </a:solidFill>
                </a:rPr>
                <a:t>hivernale</a:t>
              </a:r>
              <a:r>
                <a:rPr lang="fr-CA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  <a:r>
                <a:rPr lang="fr-CA" sz="1400" b="1" dirty="0">
                  <a:solidFill>
                    <a:srgbClr val="000000"/>
                  </a:solidFill>
                </a:rPr>
                <a:t>)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2A41791F-1946-4ABE-6365-3FB64B14B28A}"/>
              </a:ext>
            </a:extLst>
          </p:cNvPr>
          <p:cNvSpPr txBox="1"/>
          <p:nvPr/>
        </p:nvSpPr>
        <p:spPr>
          <a:xfrm>
            <a:off x="0" y="-13818"/>
            <a:ext cx="4296561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Principes de gestion du réservoir Kénogami</a:t>
            </a:r>
          </a:p>
        </p:txBody>
      </p:sp>
      <p:sp>
        <p:nvSpPr>
          <p:cNvPr id="6" name="Flèche : double flèche horizontale 5">
            <a:extLst>
              <a:ext uri="{FF2B5EF4-FFF2-40B4-BE49-F238E27FC236}">
                <a16:creationId xmlns:a16="http://schemas.microsoft.com/office/drawing/2014/main" id="{0625537D-F606-2DD3-EDCB-C2A8124A611B}"/>
              </a:ext>
            </a:extLst>
          </p:cNvPr>
          <p:cNvSpPr/>
          <p:nvPr/>
        </p:nvSpPr>
        <p:spPr>
          <a:xfrm>
            <a:off x="6260123" y="3767206"/>
            <a:ext cx="2311752" cy="215045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A88ABD8C-C7B0-6DBE-48A6-B06364AF9178}"/>
              </a:ext>
            </a:extLst>
          </p:cNvPr>
          <p:cNvSpPr/>
          <p:nvPr/>
        </p:nvSpPr>
        <p:spPr>
          <a:xfrm rot="15791649">
            <a:off x="4415020" y="4515785"/>
            <a:ext cx="1456149" cy="945451"/>
          </a:xfrm>
          <a:custGeom>
            <a:avLst/>
            <a:gdLst>
              <a:gd name="connsiteX0" fmla="*/ 0 w 1554480"/>
              <a:gd name="connsiteY0" fmla="*/ 0 h 1296785"/>
              <a:gd name="connsiteX1" fmla="*/ 440575 w 1554480"/>
              <a:gd name="connsiteY1" fmla="*/ 199505 h 1296785"/>
              <a:gd name="connsiteX2" fmla="*/ 964276 w 1554480"/>
              <a:gd name="connsiteY2" fmla="*/ 640080 h 1296785"/>
              <a:gd name="connsiteX3" fmla="*/ 1554480 w 1554480"/>
              <a:gd name="connsiteY3" fmla="*/ 1296785 h 129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480" h="1296785">
                <a:moveTo>
                  <a:pt x="0" y="0"/>
                </a:moveTo>
                <a:cubicBezTo>
                  <a:pt x="139931" y="46412"/>
                  <a:pt x="279862" y="92825"/>
                  <a:pt x="440575" y="199505"/>
                </a:cubicBezTo>
                <a:cubicBezTo>
                  <a:pt x="601288" y="306185"/>
                  <a:pt x="778625" y="457200"/>
                  <a:pt x="964276" y="640080"/>
                </a:cubicBezTo>
                <a:cubicBezTo>
                  <a:pt x="1149927" y="822960"/>
                  <a:pt x="1352203" y="1059872"/>
                  <a:pt x="1554480" y="1296785"/>
                </a:cubicBezTo>
              </a:path>
            </a:pathLst>
          </a:custGeom>
          <a:noFill/>
          <a:ln w="76200"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94BB451-747E-307E-7665-02AE3DFC78CA}"/>
              </a:ext>
            </a:extLst>
          </p:cNvPr>
          <p:cNvGrpSpPr/>
          <p:nvPr/>
        </p:nvGrpSpPr>
        <p:grpSpPr>
          <a:xfrm>
            <a:off x="6295833" y="1499847"/>
            <a:ext cx="2784793" cy="1485263"/>
            <a:chOff x="5354054" y="1498293"/>
            <a:chExt cx="3451329" cy="1200316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CF2FFCCC-946C-2B19-CE6C-55B375B6EC78}"/>
                </a:ext>
              </a:extLst>
            </p:cNvPr>
            <p:cNvSpPr/>
            <p:nvPr/>
          </p:nvSpPr>
          <p:spPr>
            <a:xfrm>
              <a:off x="5354055" y="1498293"/>
              <a:ext cx="3451328" cy="1164156"/>
            </a:xfrm>
            <a:prstGeom prst="roundRect">
              <a:avLst/>
            </a:prstGeom>
            <a:solidFill>
              <a:srgbClr val="B4E6B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1919EE9-9E73-0FA9-3C70-C61CE5291B39}"/>
                </a:ext>
              </a:extLst>
            </p:cNvPr>
            <p:cNvSpPr txBox="1"/>
            <p:nvPr/>
          </p:nvSpPr>
          <p:spPr>
            <a:xfrm>
              <a:off x="5354054" y="1554452"/>
              <a:ext cx="3375169" cy="1144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2075" lvl="1">
                <a:spcAft>
                  <a:spcPts val="600"/>
                </a:spcAft>
              </a:pPr>
              <a:r>
                <a:rPr lang="fr-CA" sz="1400" b="1" dirty="0">
                  <a:sym typeface="Wingdings" panose="05000000000000000000" pitchFamily="2" charset="2"/>
                </a:rPr>
                <a:t>Remplissage visé à la fin du printemps : </a:t>
              </a:r>
            </a:p>
            <a:p>
              <a:pPr marL="357188" lvl="1" indent="-16668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fr-CA" sz="1200" b="1" dirty="0">
                  <a:solidFill>
                    <a:srgbClr val="00B050"/>
                  </a:solidFill>
                  <a:sym typeface="Wingdings" panose="05000000000000000000" pitchFamily="2" charset="2"/>
                </a:rPr>
                <a:t>Activités de villégiature</a:t>
              </a:r>
            </a:p>
            <a:p>
              <a:pPr marL="357188" lvl="1" indent="-16668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fr-CA" sz="1200" b="1" dirty="0">
                  <a:sym typeface="Wingdings" panose="05000000000000000000" pitchFamily="2" charset="2"/>
                </a:rPr>
                <a:t>Soutien</a:t>
              </a:r>
              <a:r>
                <a:rPr lang="fr-CA" sz="1200" b="1" dirty="0">
                  <a:solidFill>
                    <a:srgbClr val="0099FF"/>
                  </a:solidFill>
                  <a:sym typeface="Wingdings" panose="05000000000000000000" pitchFamily="2" charset="2"/>
                </a:rPr>
                <a:t> </a:t>
              </a:r>
              <a:r>
                <a:rPr lang="fr-CA" sz="1200" b="1" dirty="0">
                  <a:sym typeface="Wingdings" panose="05000000000000000000" pitchFamily="2" charset="2"/>
                </a:rPr>
                <a:t>aux habitats fauniques    (débits minimums en aval en étiages)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8754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558CF91C-2840-731F-B6C6-E8BFF2854D31}"/>
              </a:ext>
            </a:extLst>
          </p:cNvPr>
          <p:cNvSpPr/>
          <p:nvPr/>
        </p:nvSpPr>
        <p:spPr>
          <a:xfrm>
            <a:off x="6499402" y="1797"/>
            <a:ext cx="2636782" cy="1010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75F378F-1241-4035-75ED-10B2A12A6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" y="3003933"/>
            <a:ext cx="8737600" cy="376916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C3C11D5-F3DD-8C5A-8DA8-E543EB49B21C}"/>
              </a:ext>
            </a:extLst>
          </p:cNvPr>
          <p:cNvSpPr txBox="1"/>
          <p:nvPr/>
        </p:nvSpPr>
        <p:spPr>
          <a:xfrm>
            <a:off x="5878947" y="4473014"/>
            <a:ext cx="646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>
                <a:solidFill>
                  <a:srgbClr val="FF0000"/>
                </a:solidFill>
              </a:rPr>
              <a:t>2024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D826601-BA1E-9FB5-88AF-C1DD26F43742}"/>
              </a:ext>
            </a:extLst>
          </p:cNvPr>
          <p:cNvSpPr txBox="1"/>
          <p:nvPr/>
        </p:nvSpPr>
        <p:spPr>
          <a:xfrm rot="16200000">
            <a:off x="6040347" y="4355029"/>
            <a:ext cx="761119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CA" sz="1100" b="1" i="1" dirty="0">
                <a:solidFill>
                  <a:srgbClr val="0070C0"/>
                </a:solidFill>
                <a:latin typeface="Arial" panose="020B0604020202020204" pitchFamily="34" charset="0"/>
              </a:rPr>
              <a:t>15 juin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7DEB8712-ABD4-D5E9-E251-24249047D26E}"/>
              </a:ext>
            </a:extLst>
          </p:cNvPr>
          <p:cNvCxnSpPr/>
          <p:nvPr/>
        </p:nvCxnSpPr>
        <p:spPr>
          <a:xfrm flipH="1">
            <a:off x="5878947" y="4143374"/>
            <a:ext cx="276022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7F087147-8EAD-F9DD-6DEC-725C17BBB88C}"/>
              </a:ext>
            </a:extLst>
          </p:cNvPr>
          <p:cNvCxnSpPr/>
          <p:nvPr/>
        </p:nvCxnSpPr>
        <p:spPr>
          <a:xfrm flipH="1">
            <a:off x="5878947" y="4190999"/>
            <a:ext cx="276022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441E317B-32BF-5BC8-4885-01A852444F05}"/>
              </a:ext>
            </a:extLst>
          </p:cNvPr>
          <p:cNvSpPr txBox="1"/>
          <p:nvPr/>
        </p:nvSpPr>
        <p:spPr>
          <a:xfrm rot="16200000">
            <a:off x="-861419" y="4584049"/>
            <a:ext cx="2092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rgbClr val="000000"/>
                </a:solidFill>
              </a:rPr>
              <a:t>Niveau du réservoir (m)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2EEE5E1F-7AE6-82FD-12F4-FA5B2AFD2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459" y="4778588"/>
            <a:ext cx="1382760" cy="141742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49D7C4EB-8A94-62F2-0F52-AF342990C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0" y="4083629"/>
            <a:ext cx="1041401" cy="713796"/>
          </a:xfrm>
          <a:prstGeom prst="rect">
            <a:avLst/>
          </a:prstGeom>
        </p:spPr>
      </p:pic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00131889-7DDF-7025-00AC-6B65B1B64297}"/>
              </a:ext>
            </a:extLst>
          </p:cNvPr>
          <p:cNvSpPr/>
          <p:nvPr/>
        </p:nvSpPr>
        <p:spPr>
          <a:xfrm>
            <a:off x="4622800" y="4235450"/>
            <a:ext cx="1708150" cy="1993900"/>
          </a:xfrm>
          <a:custGeom>
            <a:avLst/>
            <a:gdLst>
              <a:gd name="connsiteX0" fmla="*/ 0 w 1708150"/>
              <a:gd name="connsiteY0" fmla="*/ 1949450 h 1993900"/>
              <a:gd name="connsiteX1" fmla="*/ 88900 w 1708150"/>
              <a:gd name="connsiteY1" fmla="*/ 1892300 h 1993900"/>
              <a:gd name="connsiteX2" fmla="*/ 95250 w 1708150"/>
              <a:gd name="connsiteY2" fmla="*/ 1911350 h 1993900"/>
              <a:gd name="connsiteX3" fmla="*/ 171450 w 1708150"/>
              <a:gd name="connsiteY3" fmla="*/ 1962150 h 1993900"/>
              <a:gd name="connsiteX4" fmla="*/ 247650 w 1708150"/>
              <a:gd name="connsiteY4" fmla="*/ 1943100 h 1993900"/>
              <a:gd name="connsiteX5" fmla="*/ 368300 w 1708150"/>
              <a:gd name="connsiteY5" fmla="*/ 1993900 h 1993900"/>
              <a:gd name="connsiteX6" fmla="*/ 476250 w 1708150"/>
              <a:gd name="connsiteY6" fmla="*/ 1943100 h 1993900"/>
              <a:gd name="connsiteX7" fmla="*/ 577850 w 1708150"/>
              <a:gd name="connsiteY7" fmla="*/ 1968500 h 1993900"/>
              <a:gd name="connsiteX8" fmla="*/ 622300 w 1708150"/>
              <a:gd name="connsiteY8" fmla="*/ 1949450 h 1993900"/>
              <a:gd name="connsiteX9" fmla="*/ 685800 w 1708150"/>
              <a:gd name="connsiteY9" fmla="*/ 1752600 h 1993900"/>
              <a:gd name="connsiteX10" fmla="*/ 781050 w 1708150"/>
              <a:gd name="connsiteY10" fmla="*/ 1651000 h 1993900"/>
              <a:gd name="connsiteX11" fmla="*/ 908050 w 1708150"/>
              <a:gd name="connsiteY11" fmla="*/ 946150 h 1993900"/>
              <a:gd name="connsiteX12" fmla="*/ 1028700 w 1708150"/>
              <a:gd name="connsiteY12" fmla="*/ 882650 h 1993900"/>
              <a:gd name="connsiteX13" fmla="*/ 1231900 w 1708150"/>
              <a:gd name="connsiteY13" fmla="*/ 254000 h 1993900"/>
              <a:gd name="connsiteX14" fmla="*/ 1327150 w 1708150"/>
              <a:gd name="connsiteY14" fmla="*/ 76200 h 1993900"/>
              <a:gd name="connsiteX15" fmla="*/ 1574800 w 1708150"/>
              <a:gd name="connsiteY15" fmla="*/ 63500 h 1993900"/>
              <a:gd name="connsiteX16" fmla="*/ 1708150 w 1708150"/>
              <a:gd name="connsiteY16" fmla="*/ 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08150" h="1993900">
                <a:moveTo>
                  <a:pt x="0" y="1949450"/>
                </a:moveTo>
                <a:cubicBezTo>
                  <a:pt x="36512" y="1924050"/>
                  <a:pt x="73025" y="1898650"/>
                  <a:pt x="88900" y="1892300"/>
                </a:cubicBezTo>
                <a:cubicBezTo>
                  <a:pt x="104775" y="1885950"/>
                  <a:pt x="81492" y="1899708"/>
                  <a:pt x="95250" y="1911350"/>
                </a:cubicBezTo>
                <a:cubicBezTo>
                  <a:pt x="109008" y="1922992"/>
                  <a:pt x="146050" y="1956858"/>
                  <a:pt x="171450" y="1962150"/>
                </a:cubicBezTo>
                <a:cubicBezTo>
                  <a:pt x="196850" y="1967442"/>
                  <a:pt x="214842" y="1937808"/>
                  <a:pt x="247650" y="1943100"/>
                </a:cubicBezTo>
                <a:cubicBezTo>
                  <a:pt x="280458" y="1948392"/>
                  <a:pt x="330200" y="1993900"/>
                  <a:pt x="368300" y="1993900"/>
                </a:cubicBezTo>
                <a:cubicBezTo>
                  <a:pt x="406400" y="1993900"/>
                  <a:pt x="441325" y="1947333"/>
                  <a:pt x="476250" y="1943100"/>
                </a:cubicBezTo>
                <a:cubicBezTo>
                  <a:pt x="511175" y="1938867"/>
                  <a:pt x="553508" y="1967442"/>
                  <a:pt x="577850" y="1968500"/>
                </a:cubicBezTo>
                <a:cubicBezTo>
                  <a:pt x="602192" y="1969558"/>
                  <a:pt x="604308" y="1985433"/>
                  <a:pt x="622300" y="1949450"/>
                </a:cubicBezTo>
                <a:cubicBezTo>
                  <a:pt x="640292" y="1913467"/>
                  <a:pt x="659342" y="1802342"/>
                  <a:pt x="685800" y="1752600"/>
                </a:cubicBezTo>
                <a:cubicBezTo>
                  <a:pt x="712258" y="1702858"/>
                  <a:pt x="744008" y="1785408"/>
                  <a:pt x="781050" y="1651000"/>
                </a:cubicBezTo>
                <a:cubicBezTo>
                  <a:pt x="818092" y="1516592"/>
                  <a:pt x="866775" y="1074208"/>
                  <a:pt x="908050" y="946150"/>
                </a:cubicBezTo>
                <a:cubicBezTo>
                  <a:pt x="949325" y="818092"/>
                  <a:pt x="974725" y="998008"/>
                  <a:pt x="1028700" y="882650"/>
                </a:cubicBezTo>
                <a:cubicBezTo>
                  <a:pt x="1082675" y="767292"/>
                  <a:pt x="1182158" y="388408"/>
                  <a:pt x="1231900" y="254000"/>
                </a:cubicBezTo>
                <a:cubicBezTo>
                  <a:pt x="1281642" y="119592"/>
                  <a:pt x="1270000" y="107950"/>
                  <a:pt x="1327150" y="76200"/>
                </a:cubicBezTo>
                <a:cubicBezTo>
                  <a:pt x="1384300" y="44450"/>
                  <a:pt x="1511300" y="76200"/>
                  <a:pt x="1574800" y="63500"/>
                </a:cubicBezTo>
                <a:cubicBezTo>
                  <a:pt x="1638300" y="50800"/>
                  <a:pt x="1673225" y="25400"/>
                  <a:pt x="1708150" y="0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E3F4798E-CBE4-C220-18E1-26F870ACE09F}"/>
              </a:ext>
            </a:extLst>
          </p:cNvPr>
          <p:cNvSpPr/>
          <p:nvPr/>
        </p:nvSpPr>
        <p:spPr>
          <a:xfrm>
            <a:off x="5232400" y="4083050"/>
            <a:ext cx="234950" cy="76200"/>
          </a:xfrm>
          <a:custGeom>
            <a:avLst/>
            <a:gdLst>
              <a:gd name="connsiteX0" fmla="*/ 0 w 234950"/>
              <a:gd name="connsiteY0" fmla="*/ 76200 h 76200"/>
              <a:gd name="connsiteX1" fmla="*/ 152400 w 234950"/>
              <a:gd name="connsiteY1" fmla="*/ 31750 h 76200"/>
              <a:gd name="connsiteX2" fmla="*/ 234950 w 234950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0" h="76200">
                <a:moveTo>
                  <a:pt x="0" y="76200"/>
                </a:moveTo>
                <a:cubicBezTo>
                  <a:pt x="56621" y="60325"/>
                  <a:pt x="113242" y="44450"/>
                  <a:pt x="152400" y="31750"/>
                </a:cubicBezTo>
                <a:cubicBezTo>
                  <a:pt x="191558" y="19050"/>
                  <a:pt x="213254" y="9525"/>
                  <a:pt x="234950" y="0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005836E9-33DD-A73C-1102-13BC4E40CCDB}"/>
              </a:ext>
            </a:extLst>
          </p:cNvPr>
          <p:cNvSpPr/>
          <p:nvPr/>
        </p:nvSpPr>
        <p:spPr>
          <a:xfrm>
            <a:off x="4533900" y="4159085"/>
            <a:ext cx="1771650" cy="1816514"/>
          </a:xfrm>
          <a:custGeom>
            <a:avLst/>
            <a:gdLst>
              <a:gd name="connsiteX0" fmla="*/ 0 w 1771650"/>
              <a:gd name="connsiteY0" fmla="*/ 1600365 h 1816514"/>
              <a:gd name="connsiteX1" fmla="*/ 114300 w 1771650"/>
              <a:gd name="connsiteY1" fmla="*/ 1676565 h 1816514"/>
              <a:gd name="connsiteX2" fmla="*/ 209550 w 1771650"/>
              <a:gd name="connsiteY2" fmla="*/ 1727365 h 1816514"/>
              <a:gd name="connsiteX3" fmla="*/ 317500 w 1771650"/>
              <a:gd name="connsiteY3" fmla="*/ 1816265 h 1816514"/>
              <a:gd name="connsiteX4" fmla="*/ 393700 w 1771650"/>
              <a:gd name="connsiteY4" fmla="*/ 1752765 h 1816514"/>
              <a:gd name="connsiteX5" fmla="*/ 463550 w 1771650"/>
              <a:gd name="connsiteY5" fmla="*/ 1714665 h 1816514"/>
              <a:gd name="connsiteX6" fmla="*/ 476250 w 1771650"/>
              <a:gd name="connsiteY6" fmla="*/ 1613065 h 1816514"/>
              <a:gd name="connsiteX7" fmla="*/ 533400 w 1771650"/>
              <a:gd name="connsiteY7" fmla="*/ 1524165 h 1816514"/>
              <a:gd name="connsiteX8" fmla="*/ 539750 w 1771650"/>
              <a:gd name="connsiteY8" fmla="*/ 1397165 h 1816514"/>
              <a:gd name="connsiteX9" fmla="*/ 660400 w 1771650"/>
              <a:gd name="connsiteY9" fmla="*/ 1174915 h 1816514"/>
              <a:gd name="connsiteX10" fmla="*/ 660400 w 1771650"/>
              <a:gd name="connsiteY10" fmla="*/ 1086015 h 1816514"/>
              <a:gd name="connsiteX11" fmla="*/ 704850 w 1771650"/>
              <a:gd name="connsiteY11" fmla="*/ 1073315 h 1816514"/>
              <a:gd name="connsiteX12" fmla="*/ 717550 w 1771650"/>
              <a:gd name="connsiteY12" fmla="*/ 927265 h 1816514"/>
              <a:gd name="connsiteX13" fmla="*/ 755650 w 1771650"/>
              <a:gd name="connsiteY13" fmla="*/ 908215 h 1816514"/>
              <a:gd name="connsiteX14" fmla="*/ 806450 w 1771650"/>
              <a:gd name="connsiteY14" fmla="*/ 641515 h 1816514"/>
              <a:gd name="connsiteX15" fmla="*/ 838200 w 1771650"/>
              <a:gd name="connsiteY15" fmla="*/ 597065 h 1816514"/>
              <a:gd name="connsiteX16" fmla="*/ 946150 w 1771650"/>
              <a:gd name="connsiteY16" fmla="*/ 463715 h 1816514"/>
              <a:gd name="connsiteX17" fmla="*/ 946150 w 1771650"/>
              <a:gd name="connsiteY17" fmla="*/ 387515 h 1816514"/>
              <a:gd name="connsiteX18" fmla="*/ 996950 w 1771650"/>
              <a:gd name="connsiteY18" fmla="*/ 336715 h 1816514"/>
              <a:gd name="connsiteX19" fmla="*/ 1047750 w 1771650"/>
              <a:gd name="connsiteY19" fmla="*/ 266865 h 1816514"/>
              <a:gd name="connsiteX20" fmla="*/ 1111250 w 1771650"/>
              <a:gd name="connsiteY20" fmla="*/ 171615 h 1816514"/>
              <a:gd name="connsiteX21" fmla="*/ 1174750 w 1771650"/>
              <a:gd name="connsiteY21" fmla="*/ 114465 h 1816514"/>
              <a:gd name="connsiteX22" fmla="*/ 1250950 w 1771650"/>
              <a:gd name="connsiteY22" fmla="*/ 50965 h 1816514"/>
              <a:gd name="connsiteX23" fmla="*/ 1358900 w 1771650"/>
              <a:gd name="connsiteY23" fmla="*/ 19215 h 1816514"/>
              <a:gd name="connsiteX24" fmla="*/ 1435100 w 1771650"/>
              <a:gd name="connsiteY24" fmla="*/ 6515 h 1816514"/>
              <a:gd name="connsiteX25" fmla="*/ 1581150 w 1771650"/>
              <a:gd name="connsiteY25" fmla="*/ 165 h 1816514"/>
              <a:gd name="connsiteX26" fmla="*/ 1727200 w 1771650"/>
              <a:gd name="connsiteY26" fmla="*/ 12865 h 1816514"/>
              <a:gd name="connsiteX27" fmla="*/ 1771650 w 1771650"/>
              <a:gd name="connsiteY27" fmla="*/ 12865 h 181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71650" h="1816514">
                <a:moveTo>
                  <a:pt x="0" y="1600365"/>
                </a:moveTo>
                <a:cubicBezTo>
                  <a:pt x="39687" y="1627881"/>
                  <a:pt x="79375" y="1655398"/>
                  <a:pt x="114300" y="1676565"/>
                </a:cubicBezTo>
                <a:cubicBezTo>
                  <a:pt x="149225" y="1697732"/>
                  <a:pt x="175683" y="1704082"/>
                  <a:pt x="209550" y="1727365"/>
                </a:cubicBezTo>
                <a:cubicBezTo>
                  <a:pt x="243417" y="1750648"/>
                  <a:pt x="286808" y="1812032"/>
                  <a:pt x="317500" y="1816265"/>
                </a:cubicBezTo>
                <a:cubicBezTo>
                  <a:pt x="348192" y="1820498"/>
                  <a:pt x="369358" y="1769698"/>
                  <a:pt x="393700" y="1752765"/>
                </a:cubicBezTo>
                <a:cubicBezTo>
                  <a:pt x="418042" y="1735832"/>
                  <a:pt x="449792" y="1737948"/>
                  <a:pt x="463550" y="1714665"/>
                </a:cubicBezTo>
                <a:cubicBezTo>
                  <a:pt x="477308" y="1691382"/>
                  <a:pt x="464608" y="1644815"/>
                  <a:pt x="476250" y="1613065"/>
                </a:cubicBezTo>
                <a:cubicBezTo>
                  <a:pt x="487892" y="1581315"/>
                  <a:pt x="522817" y="1560148"/>
                  <a:pt x="533400" y="1524165"/>
                </a:cubicBezTo>
                <a:cubicBezTo>
                  <a:pt x="543983" y="1488182"/>
                  <a:pt x="518583" y="1455373"/>
                  <a:pt x="539750" y="1397165"/>
                </a:cubicBezTo>
                <a:cubicBezTo>
                  <a:pt x="560917" y="1338957"/>
                  <a:pt x="640292" y="1226773"/>
                  <a:pt x="660400" y="1174915"/>
                </a:cubicBezTo>
                <a:cubicBezTo>
                  <a:pt x="680508" y="1123057"/>
                  <a:pt x="652992" y="1102948"/>
                  <a:pt x="660400" y="1086015"/>
                </a:cubicBezTo>
                <a:cubicBezTo>
                  <a:pt x="667808" y="1069082"/>
                  <a:pt x="695325" y="1099773"/>
                  <a:pt x="704850" y="1073315"/>
                </a:cubicBezTo>
                <a:cubicBezTo>
                  <a:pt x="714375" y="1046857"/>
                  <a:pt x="709083" y="954782"/>
                  <a:pt x="717550" y="927265"/>
                </a:cubicBezTo>
                <a:cubicBezTo>
                  <a:pt x="726017" y="899748"/>
                  <a:pt x="740833" y="955840"/>
                  <a:pt x="755650" y="908215"/>
                </a:cubicBezTo>
                <a:cubicBezTo>
                  <a:pt x="770467" y="860590"/>
                  <a:pt x="792692" y="693373"/>
                  <a:pt x="806450" y="641515"/>
                </a:cubicBezTo>
                <a:cubicBezTo>
                  <a:pt x="820208" y="589657"/>
                  <a:pt x="814917" y="626698"/>
                  <a:pt x="838200" y="597065"/>
                </a:cubicBezTo>
                <a:cubicBezTo>
                  <a:pt x="861483" y="567432"/>
                  <a:pt x="928158" y="498640"/>
                  <a:pt x="946150" y="463715"/>
                </a:cubicBezTo>
                <a:cubicBezTo>
                  <a:pt x="964142" y="428790"/>
                  <a:pt x="937683" y="408682"/>
                  <a:pt x="946150" y="387515"/>
                </a:cubicBezTo>
                <a:cubicBezTo>
                  <a:pt x="954617" y="366348"/>
                  <a:pt x="980017" y="356823"/>
                  <a:pt x="996950" y="336715"/>
                </a:cubicBezTo>
                <a:cubicBezTo>
                  <a:pt x="1013883" y="316607"/>
                  <a:pt x="1028700" y="294382"/>
                  <a:pt x="1047750" y="266865"/>
                </a:cubicBezTo>
                <a:cubicBezTo>
                  <a:pt x="1066800" y="239348"/>
                  <a:pt x="1090083" y="197015"/>
                  <a:pt x="1111250" y="171615"/>
                </a:cubicBezTo>
                <a:cubicBezTo>
                  <a:pt x="1132417" y="146215"/>
                  <a:pt x="1151467" y="134573"/>
                  <a:pt x="1174750" y="114465"/>
                </a:cubicBezTo>
                <a:cubicBezTo>
                  <a:pt x="1198033" y="94357"/>
                  <a:pt x="1220258" y="66840"/>
                  <a:pt x="1250950" y="50965"/>
                </a:cubicBezTo>
                <a:cubicBezTo>
                  <a:pt x="1281642" y="35090"/>
                  <a:pt x="1328208" y="26623"/>
                  <a:pt x="1358900" y="19215"/>
                </a:cubicBezTo>
                <a:cubicBezTo>
                  <a:pt x="1389592" y="11807"/>
                  <a:pt x="1398058" y="9690"/>
                  <a:pt x="1435100" y="6515"/>
                </a:cubicBezTo>
                <a:cubicBezTo>
                  <a:pt x="1472142" y="3340"/>
                  <a:pt x="1532467" y="-893"/>
                  <a:pt x="1581150" y="165"/>
                </a:cubicBezTo>
                <a:cubicBezTo>
                  <a:pt x="1629833" y="1223"/>
                  <a:pt x="1695450" y="10748"/>
                  <a:pt x="1727200" y="12865"/>
                </a:cubicBezTo>
                <a:cubicBezTo>
                  <a:pt x="1758950" y="14982"/>
                  <a:pt x="1765300" y="13923"/>
                  <a:pt x="1771650" y="12865"/>
                </a:cubicBezTo>
              </a:path>
            </a:pathLst>
          </a:custGeom>
          <a:noFill/>
          <a:ln w="9525">
            <a:solidFill>
              <a:srgbClr val="28BA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3384DE38-1E1C-FA8E-15AE-ECF5BAC80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00" y="5851578"/>
            <a:ext cx="54321" cy="74691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EA0510BE-A54B-CB41-A423-A09A9676F4CC}"/>
              </a:ext>
            </a:extLst>
          </p:cNvPr>
          <p:cNvGrpSpPr/>
          <p:nvPr/>
        </p:nvGrpSpPr>
        <p:grpSpPr>
          <a:xfrm>
            <a:off x="593166" y="761293"/>
            <a:ext cx="8543018" cy="1854606"/>
            <a:chOff x="436979" y="1347450"/>
            <a:chExt cx="8543018" cy="1854606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5556A2E7-FDBA-C39A-C9FA-045017BC19C4}"/>
                </a:ext>
              </a:extLst>
            </p:cNvPr>
            <p:cNvGrpSpPr/>
            <p:nvPr/>
          </p:nvGrpSpPr>
          <p:grpSpPr>
            <a:xfrm>
              <a:off x="558694" y="1395870"/>
              <a:ext cx="8033133" cy="1491004"/>
              <a:chOff x="1300048" y="1213167"/>
              <a:chExt cx="8033133" cy="1491004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779335A4-B3CC-6B88-7C4E-C8ACD383DA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00048" y="1213167"/>
                <a:ext cx="4929879" cy="1460342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655EE5E-3D83-3978-A32A-B4CA3D8EC267}"/>
                  </a:ext>
                </a:extLst>
              </p:cNvPr>
              <p:cNvSpPr/>
              <p:nvPr/>
            </p:nvSpPr>
            <p:spPr>
              <a:xfrm>
                <a:off x="1866900" y="1213167"/>
                <a:ext cx="845820" cy="157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7" name="Flèche : droite 16">
                <a:extLst>
                  <a:ext uri="{FF2B5EF4-FFF2-40B4-BE49-F238E27FC236}">
                    <a16:creationId xmlns:a16="http://schemas.microsoft.com/office/drawing/2014/main" id="{3467CDDC-8091-CA11-2BED-99342374ED42}"/>
                  </a:ext>
                </a:extLst>
              </p:cNvPr>
              <p:cNvSpPr/>
              <p:nvPr/>
            </p:nvSpPr>
            <p:spPr>
              <a:xfrm rot="10800000">
                <a:off x="5598702" y="2278058"/>
                <a:ext cx="541437" cy="23784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6588126-D03D-E1E8-E85A-5EEA679FD50B}"/>
                  </a:ext>
                </a:extLst>
              </p:cNvPr>
              <p:cNvSpPr txBox="1"/>
              <p:nvPr/>
            </p:nvSpPr>
            <p:spPr>
              <a:xfrm>
                <a:off x="6315404" y="1373614"/>
                <a:ext cx="3017777" cy="1330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fr-CA" sz="1100" b="1" i="1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Depuis 2006 : plan de gestion estival</a:t>
                </a: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fr-CA" sz="1100" b="1" i="1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Objectifs:</a:t>
                </a:r>
              </a:p>
              <a:p>
                <a:pPr marL="628650" lvl="1" indent="-1714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fr-CA" sz="1100" b="1" i="1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Favoriser la villégiature</a:t>
                </a:r>
              </a:p>
              <a:p>
                <a:pPr marL="628650" lvl="1" indent="-1714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fr-CA" sz="1100" b="1" i="1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Réduire les risques d’inondation</a:t>
                </a: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fr-CA" sz="1100" b="1" i="1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Plage visée : entre 163,50 et 163,70 m</a:t>
                </a:r>
              </a:p>
            </p:txBody>
          </p:sp>
          <p:sp>
            <p:nvSpPr>
              <p:cNvPr id="24" name="Flèche : droite 23">
                <a:extLst>
                  <a:ext uri="{FF2B5EF4-FFF2-40B4-BE49-F238E27FC236}">
                    <a16:creationId xmlns:a16="http://schemas.microsoft.com/office/drawing/2014/main" id="{9F711676-A753-EC97-153B-C94040E474F2}"/>
                  </a:ext>
                </a:extLst>
              </p:cNvPr>
              <p:cNvSpPr/>
              <p:nvPr/>
            </p:nvSpPr>
            <p:spPr>
              <a:xfrm rot="10800000">
                <a:off x="5598702" y="1707269"/>
                <a:ext cx="541437" cy="237849"/>
              </a:xfrm>
              <a:prstGeom prst="rightArrow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Accolade fermante 26">
                <a:extLst>
                  <a:ext uri="{FF2B5EF4-FFF2-40B4-BE49-F238E27FC236}">
                    <a16:creationId xmlns:a16="http://schemas.microsoft.com/office/drawing/2014/main" id="{C1944DEE-DE80-0622-4AB7-64A31B10D656}"/>
                  </a:ext>
                </a:extLst>
              </p:cNvPr>
              <p:cNvSpPr/>
              <p:nvPr/>
            </p:nvSpPr>
            <p:spPr>
              <a:xfrm>
                <a:off x="6235257" y="1825758"/>
                <a:ext cx="89788" cy="600165"/>
              </a:xfrm>
              <a:prstGeom prst="rightBrace">
                <a:avLst>
                  <a:gd name="adj1" fmla="val 110173"/>
                  <a:gd name="adj2" fmla="val 50000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446369C-1CA5-DD1C-7D5A-DEFF6581D25B}"/>
                </a:ext>
              </a:extLst>
            </p:cNvPr>
            <p:cNvSpPr/>
            <p:nvPr/>
          </p:nvSpPr>
          <p:spPr>
            <a:xfrm>
              <a:off x="7816216" y="2925057"/>
              <a:ext cx="1163781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3B17E1C9-D239-260D-DFFD-84E26F3E6D58}"/>
                </a:ext>
              </a:extLst>
            </p:cNvPr>
            <p:cNvSpPr/>
            <p:nvPr/>
          </p:nvSpPr>
          <p:spPr>
            <a:xfrm>
              <a:off x="436979" y="1347450"/>
              <a:ext cx="8051239" cy="1612853"/>
            </a:xfrm>
            <a:prstGeom prst="roundRect">
              <a:avLst>
                <a:gd name="adj" fmla="val 13745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5A4003A-80F8-A275-248E-CE24B5397FE0}"/>
              </a:ext>
            </a:extLst>
          </p:cNvPr>
          <p:cNvCxnSpPr>
            <a:cxnSpLocks/>
          </p:cNvCxnSpPr>
          <p:nvPr/>
        </p:nvCxnSpPr>
        <p:spPr>
          <a:xfrm flipH="1" flipV="1">
            <a:off x="6280151" y="3607724"/>
            <a:ext cx="6349" cy="27781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602">
            <a:extLst>
              <a:ext uri="{FF2B5EF4-FFF2-40B4-BE49-F238E27FC236}">
                <a16:creationId xmlns:a16="http://schemas.microsoft.com/office/drawing/2014/main" id="{B821D5FF-5136-C36B-01E0-426288ADF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850" y="4953244"/>
            <a:ext cx="1066800" cy="102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CA" altLang="fr-FR" sz="1100" b="1" dirty="0">
                <a:latin typeface="Verdana" panose="020B0604030504040204" pitchFamily="34" charset="0"/>
              </a:rPr>
              <a:t>Saison estivale 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CA" altLang="fr-FR" sz="1100" b="1" dirty="0">
                <a:latin typeface="Verdana" panose="020B0604030504040204" pitchFamily="34" charset="0"/>
              </a:rPr>
              <a:t> 15 juin au 21 septembre</a:t>
            </a:r>
          </a:p>
        </p:txBody>
      </p:sp>
      <p:sp>
        <p:nvSpPr>
          <p:cNvPr id="3" name="Flèche : double flèche horizontale 2">
            <a:extLst>
              <a:ext uri="{FF2B5EF4-FFF2-40B4-BE49-F238E27FC236}">
                <a16:creationId xmlns:a16="http://schemas.microsoft.com/office/drawing/2014/main" id="{90AD2AB6-88DA-023F-9C34-A3CDC2C5022B}"/>
              </a:ext>
            </a:extLst>
          </p:cNvPr>
          <p:cNvSpPr/>
          <p:nvPr/>
        </p:nvSpPr>
        <p:spPr>
          <a:xfrm>
            <a:off x="6337299" y="5975599"/>
            <a:ext cx="2058308" cy="336651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A37A681-AE3A-DB76-23AF-3014EC1DB642}"/>
              </a:ext>
            </a:extLst>
          </p:cNvPr>
          <p:cNvCxnSpPr>
            <a:cxnSpLocks/>
          </p:cNvCxnSpPr>
          <p:nvPr/>
        </p:nvCxnSpPr>
        <p:spPr>
          <a:xfrm flipV="1">
            <a:off x="8410731" y="3607724"/>
            <a:ext cx="0" cy="28159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5E4EC75D-BE3A-AFED-5879-497D01A00E59}"/>
              </a:ext>
            </a:extLst>
          </p:cNvPr>
          <p:cNvSpPr txBox="1"/>
          <p:nvPr/>
        </p:nvSpPr>
        <p:spPr>
          <a:xfrm>
            <a:off x="0" y="-13818"/>
            <a:ext cx="4296561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Principes de gestion du réservoir Kénogami</a:t>
            </a:r>
          </a:p>
        </p:txBody>
      </p:sp>
    </p:spTree>
    <p:extLst>
      <p:ext uri="{BB962C8B-B14F-4D97-AF65-F5344CB8AC3E}">
        <p14:creationId xmlns:p14="http://schemas.microsoft.com/office/powerpoint/2010/main" val="3060047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775F378F-1241-4035-75ED-10B2A12A6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" y="3003933"/>
            <a:ext cx="8737600" cy="376916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C3C11D5-F3DD-8C5A-8DA8-E543EB49B21C}"/>
              </a:ext>
            </a:extLst>
          </p:cNvPr>
          <p:cNvSpPr txBox="1"/>
          <p:nvPr/>
        </p:nvSpPr>
        <p:spPr>
          <a:xfrm>
            <a:off x="5878947" y="4473014"/>
            <a:ext cx="646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>
                <a:solidFill>
                  <a:srgbClr val="FF0000"/>
                </a:solidFill>
              </a:rPr>
              <a:t>2024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D826601-BA1E-9FB5-88AF-C1DD26F43742}"/>
              </a:ext>
            </a:extLst>
          </p:cNvPr>
          <p:cNvSpPr txBox="1"/>
          <p:nvPr/>
        </p:nvSpPr>
        <p:spPr>
          <a:xfrm rot="16200000">
            <a:off x="6040347" y="4355029"/>
            <a:ext cx="761119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CA" sz="1100" b="1" i="1" dirty="0">
                <a:solidFill>
                  <a:srgbClr val="0070C0"/>
                </a:solidFill>
                <a:latin typeface="Arial" panose="020B0604020202020204" pitchFamily="34" charset="0"/>
              </a:rPr>
              <a:t>15 juin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7DEB8712-ABD4-D5E9-E251-24249047D26E}"/>
              </a:ext>
            </a:extLst>
          </p:cNvPr>
          <p:cNvCxnSpPr/>
          <p:nvPr/>
        </p:nvCxnSpPr>
        <p:spPr>
          <a:xfrm flipH="1">
            <a:off x="5878947" y="4143374"/>
            <a:ext cx="276022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7F087147-8EAD-F9DD-6DEC-725C17BBB88C}"/>
              </a:ext>
            </a:extLst>
          </p:cNvPr>
          <p:cNvCxnSpPr/>
          <p:nvPr/>
        </p:nvCxnSpPr>
        <p:spPr>
          <a:xfrm flipH="1">
            <a:off x="5878947" y="4190999"/>
            <a:ext cx="276022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E93773A3-7438-1FDB-20F5-EB25EBA39D5E}"/>
              </a:ext>
            </a:extLst>
          </p:cNvPr>
          <p:cNvSpPr txBox="1"/>
          <p:nvPr/>
        </p:nvSpPr>
        <p:spPr>
          <a:xfrm>
            <a:off x="3378200" y="5655932"/>
            <a:ext cx="11369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27 mars 2024</a:t>
            </a:r>
            <a:endParaRPr lang="fr-CA" sz="1200" b="1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41E317B-32BF-5BC8-4885-01A852444F05}"/>
              </a:ext>
            </a:extLst>
          </p:cNvPr>
          <p:cNvSpPr txBox="1"/>
          <p:nvPr/>
        </p:nvSpPr>
        <p:spPr>
          <a:xfrm rot="16200000">
            <a:off x="-861419" y="4584049"/>
            <a:ext cx="2092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rgbClr val="000000"/>
                </a:solidFill>
              </a:rPr>
              <a:t>Niveau du réservoir (m)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2EEE5E1F-7AE6-82FD-12F4-FA5B2AFD2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459" y="4778588"/>
            <a:ext cx="1382760" cy="141742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49D7C4EB-8A94-62F2-0F52-AF342990C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0" y="4083629"/>
            <a:ext cx="1041401" cy="713796"/>
          </a:xfrm>
          <a:prstGeom prst="rect">
            <a:avLst/>
          </a:prstGeom>
        </p:spPr>
      </p:pic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00131889-7DDF-7025-00AC-6B65B1B64297}"/>
              </a:ext>
            </a:extLst>
          </p:cNvPr>
          <p:cNvSpPr/>
          <p:nvPr/>
        </p:nvSpPr>
        <p:spPr>
          <a:xfrm>
            <a:off x="4622800" y="4235450"/>
            <a:ext cx="1708150" cy="1993900"/>
          </a:xfrm>
          <a:custGeom>
            <a:avLst/>
            <a:gdLst>
              <a:gd name="connsiteX0" fmla="*/ 0 w 1708150"/>
              <a:gd name="connsiteY0" fmla="*/ 1949450 h 1993900"/>
              <a:gd name="connsiteX1" fmla="*/ 88900 w 1708150"/>
              <a:gd name="connsiteY1" fmla="*/ 1892300 h 1993900"/>
              <a:gd name="connsiteX2" fmla="*/ 95250 w 1708150"/>
              <a:gd name="connsiteY2" fmla="*/ 1911350 h 1993900"/>
              <a:gd name="connsiteX3" fmla="*/ 171450 w 1708150"/>
              <a:gd name="connsiteY3" fmla="*/ 1962150 h 1993900"/>
              <a:gd name="connsiteX4" fmla="*/ 247650 w 1708150"/>
              <a:gd name="connsiteY4" fmla="*/ 1943100 h 1993900"/>
              <a:gd name="connsiteX5" fmla="*/ 368300 w 1708150"/>
              <a:gd name="connsiteY5" fmla="*/ 1993900 h 1993900"/>
              <a:gd name="connsiteX6" fmla="*/ 476250 w 1708150"/>
              <a:gd name="connsiteY6" fmla="*/ 1943100 h 1993900"/>
              <a:gd name="connsiteX7" fmla="*/ 577850 w 1708150"/>
              <a:gd name="connsiteY7" fmla="*/ 1968500 h 1993900"/>
              <a:gd name="connsiteX8" fmla="*/ 622300 w 1708150"/>
              <a:gd name="connsiteY8" fmla="*/ 1949450 h 1993900"/>
              <a:gd name="connsiteX9" fmla="*/ 685800 w 1708150"/>
              <a:gd name="connsiteY9" fmla="*/ 1752600 h 1993900"/>
              <a:gd name="connsiteX10" fmla="*/ 781050 w 1708150"/>
              <a:gd name="connsiteY10" fmla="*/ 1651000 h 1993900"/>
              <a:gd name="connsiteX11" fmla="*/ 908050 w 1708150"/>
              <a:gd name="connsiteY11" fmla="*/ 946150 h 1993900"/>
              <a:gd name="connsiteX12" fmla="*/ 1028700 w 1708150"/>
              <a:gd name="connsiteY12" fmla="*/ 882650 h 1993900"/>
              <a:gd name="connsiteX13" fmla="*/ 1231900 w 1708150"/>
              <a:gd name="connsiteY13" fmla="*/ 254000 h 1993900"/>
              <a:gd name="connsiteX14" fmla="*/ 1327150 w 1708150"/>
              <a:gd name="connsiteY14" fmla="*/ 76200 h 1993900"/>
              <a:gd name="connsiteX15" fmla="*/ 1574800 w 1708150"/>
              <a:gd name="connsiteY15" fmla="*/ 63500 h 1993900"/>
              <a:gd name="connsiteX16" fmla="*/ 1708150 w 1708150"/>
              <a:gd name="connsiteY16" fmla="*/ 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08150" h="1993900">
                <a:moveTo>
                  <a:pt x="0" y="1949450"/>
                </a:moveTo>
                <a:cubicBezTo>
                  <a:pt x="36512" y="1924050"/>
                  <a:pt x="73025" y="1898650"/>
                  <a:pt x="88900" y="1892300"/>
                </a:cubicBezTo>
                <a:cubicBezTo>
                  <a:pt x="104775" y="1885950"/>
                  <a:pt x="81492" y="1899708"/>
                  <a:pt x="95250" y="1911350"/>
                </a:cubicBezTo>
                <a:cubicBezTo>
                  <a:pt x="109008" y="1922992"/>
                  <a:pt x="146050" y="1956858"/>
                  <a:pt x="171450" y="1962150"/>
                </a:cubicBezTo>
                <a:cubicBezTo>
                  <a:pt x="196850" y="1967442"/>
                  <a:pt x="214842" y="1937808"/>
                  <a:pt x="247650" y="1943100"/>
                </a:cubicBezTo>
                <a:cubicBezTo>
                  <a:pt x="280458" y="1948392"/>
                  <a:pt x="330200" y="1993900"/>
                  <a:pt x="368300" y="1993900"/>
                </a:cubicBezTo>
                <a:cubicBezTo>
                  <a:pt x="406400" y="1993900"/>
                  <a:pt x="441325" y="1947333"/>
                  <a:pt x="476250" y="1943100"/>
                </a:cubicBezTo>
                <a:cubicBezTo>
                  <a:pt x="511175" y="1938867"/>
                  <a:pt x="553508" y="1967442"/>
                  <a:pt x="577850" y="1968500"/>
                </a:cubicBezTo>
                <a:cubicBezTo>
                  <a:pt x="602192" y="1969558"/>
                  <a:pt x="604308" y="1985433"/>
                  <a:pt x="622300" y="1949450"/>
                </a:cubicBezTo>
                <a:cubicBezTo>
                  <a:pt x="640292" y="1913467"/>
                  <a:pt x="659342" y="1802342"/>
                  <a:pt x="685800" y="1752600"/>
                </a:cubicBezTo>
                <a:cubicBezTo>
                  <a:pt x="712258" y="1702858"/>
                  <a:pt x="744008" y="1785408"/>
                  <a:pt x="781050" y="1651000"/>
                </a:cubicBezTo>
                <a:cubicBezTo>
                  <a:pt x="818092" y="1516592"/>
                  <a:pt x="866775" y="1074208"/>
                  <a:pt x="908050" y="946150"/>
                </a:cubicBezTo>
                <a:cubicBezTo>
                  <a:pt x="949325" y="818092"/>
                  <a:pt x="974725" y="998008"/>
                  <a:pt x="1028700" y="882650"/>
                </a:cubicBezTo>
                <a:cubicBezTo>
                  <a:pt x="1082675" y="767292"/>
                  <a:pt x="1182158" y="388408"/>
                  <a:pt x="1231900" y="254000"/>
                </a:cubicBezTo>
                <a:cubicBezTo>
                  <a:pt x="1281642" y="119592"/>
                  <a:pt x="1270000" y="107950"/>
                  <a:pt x="1327150" y="76200"/>
                </a:cubicBezTo>
                <a:cubicBezTo>
                  <a:pt x="1384300" y="44450"/>
                  <a:pt x="1511300" y="76200"/>
                  <a:pt x="1574800" y="63500"/>
                </a:cubicBezTo>
                <a:cubicBezTo>
                  <a:pt x="1638300" y="50800"/>
                  <a:pt x="1673225" y="25400"/>
                  <a:pt x="1708150" y="0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E3F4798E-CBE4-C220-18E1-26F870ACE09F}"/>
              </a:ext>
            </a:extLst>
          </p:cNvPr>
          <p:cNvSpPr/>
          <p:nvPr/>
        </p:nvSpPr>
        <p:spPr>
          <a:xfrm>
            <a:off x="5232400" y="4083050"/>
            <a:ext cx="234950" cy="76200"/>
          </a:xfrm>
          <a:custGeom>
            <a:avLst/>
            <a:gdLst>
              <a:gd name="connsiteX0" fmla="*/ 0 w 234950"/>
              <a:gd name="connsiteY0" fmla="*/ 76200 h 76200"/>
              <a:gd name="connsiteX1" fmla="*/ 152400 w 234950"/>
              <a:gd name="connsiteY1" fmla="*/ 31750 h 76200"/>
              <a:gd name="connsiteX2" fmla="*/ 234950 w 234950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0" h="76200">
                <a:moveTo>
                  <a:pt x="0" y="76200"/>
                </a:moveTo>
                <a:cubicBezTo>
                  <a:pt x="56621" y="60325"/>
                  <a:pt x="113242" y="44450"/>
                  <a:pt x="152400" y="31750"/>
                </a:cubicBezTo>
                <a:cubicBezTo>
                  <a:pt x="191558" y="19050"/>
                  <a:pt x="213254" y="9525"/>
                  <a:pt x="234950" y="0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005836E9-33DD-A73C-1102-13BC4E40CCDB}"/>
              </a:ext>
            </a:extLst>
          </p:cNvPr>
          <p:cNvSpPr/>
          <p:nvPr/>
        </p:nvSpPr>
        <p:spPr>
          <a:xfrm>
            <a:off x="4533900" y="4159085"/>
            <a:ext cx="1771650" cy="1816514"/>
          </a:xfrm>
          <a:custGeom>
            <a:avLst/>
            <a:gdLst>
              <a:gd name="connsiteX0" fmla="*/ 0 w 1771650"/>
              <a:gd name="connsiteY0" fmla="*/ 1600365 h 1816514"/>
              <a:gd name="connsiteX1" fmla="*/ 114300 w 1771650"/>
              <a:gd name="connsiteY1" fmla="*/ 1676565 h 1816514"/>
              <a:gd name="connsiteX2" fmla="*/ 209550 w 1771650"/>
              <a:gd name="connsiteY2" fmla="*/ 1727365 h 1816514"/>
              <a:gd name="connsiteX3" fmla="*/ 317500 w 1771650"/>
              <a:gd name="connsiteY3" fmla="*/ 1816265 h 1816514"/>
              <a:gd name="connsiteX4" fmla="*/ 393700 w 1771650"/>
              <a:gd name="connsiteY4" fmla="*/ 1752765 h 1816514"/>
              <a:gd name="connsiteX5" fmla="*/ 463550 w 1771650"/>
              <a:gd name="connsiteY5" fmla="*/ 1714665 h 1816514"/>
              <a:gd name="connsiteX6" fmla="*/ 476250 w 1771650"/>
              <a:gd name="connsiteY6" fmla="*/ 1613065 h 1816514"/>
              <a:gd name="connsiteX7" fmla="*/ 533400 w 1771650"/>
              <a:gd name="connsiteY7" fmla="*/ 1524165 h 1816514"/>
              <a:gd name="connsiteX8" fmla="*/ 539750 w 1771650"/>
              <a:gd name="connsiteY8" fmla="*/ 1397165 h 1816514"/>
              <a:gd name="connsiteX9" fmla="*/ 660400 w 1771650"/>
              <a:gd name="connsiteY9" fmla="*/ 1174915 h 1816514"/>
              <a:gd name="connsiteX10" fmla="*/ 660400 w 1771650"/>
              <a:gd name="connsiteY10" fmla="*/ 1086015 h 1816514"/>
              <a:gd name="connsiteX11" fmla="*/ 704850 w 1771650"/>
              <a:gd name="connsiteY11" fmla="*/ 1073315 h 1816514"/>
              <a:gd name="connsiteX12" fmla="*/ 717550 w 1771650"/>
              <a:gd name="connsiteY12" fmla="*/ 927265 h 1816514"/>
              <a:gd name="connsiteX13" fmla="*/ 755650 w 1771650"/>
              <a:gd name="connsiteY13" fmla="*/ 908215 h 1816514"/>
              <a:gd name="connsiteX14" fmla="*/ 806450 w 1771650"/>
              <a:gd name="connsiteY14" fmla="*/ 641515 h 1816514"/>
              <a:gd name="connsiteX15" fmla="*/ 838200 w 1771650"/>
              <a:gd name="connsiteY15" fmla="*/ 597065 h 1816514"/>
              <a:gd name="connsiteX16" fmla="*/ 946150 w 1771650"/>
              <a:gd name="connsiteY16" fmla="*/ 463715 h 1816514"/>
              <a:gd name="connsiteX17" fmla="*/ 946150 w 1771650"/>
              <a:gd name="connsiteY17" fmla="*/ 387515 h 1816514"/>
              <a:gd name="connsiteX18" fmla="*/ 996950 w 1771650"/>
              <a:gd name="connsiteY18" fmla="*/ 336715 h 1816514"/>
              <a:gd name="connsiteX19" fmla="*/ 1047750 w 1771650"/>
              <a:gd name="connsiteY19" fmla="*/ 266865 h 1816514"/>
              <a:gd name="connsiteX20" fmla="*/ 1111250 w 1771650"/>
              <a:gd name="connsiteY20" fmla="*/ 171615 h 1816514"/>
              <a:gd name="connsiteX21" fmla="*/ 1174750 w 1771650"/>
              <a:gd name="connsiteY21" fmla="*/ 114465 h 1816514"/>
              <a:gd name="connsiteX22" fmla="*/ 1250950 w 1771650"/>
              <a:gd name="connsiteY22" fmla="*/ 50965 h 1816514"/>
              <a:gd name="connsiteX23" fmla="*/ 1358900 w 1771650"/>
              <a:gd name="connsiteY23" fmla="*/ 19215 h 1816514"/>
              <a:gd name="connsiteX24" fmla="*/ 1435100 w 1771650"/>
              <a:gd name="connsiteY24" fmla="*/ 6515 h 1816514"/>
              <a:gd name="connsiteX25" fmla="*/ 1581150 w 1771650"/>
              <a:gd name="connsiteY25" fmla="*/ 165 h 1816514"/>
              <a:gd name="connsiteX26" fmla="*/ 1727200 w 1771650"/>
              <a:gd name="connsiteY26" fmla="*/ 12865 h 1816514"/>
              <a:gd name="connsiteX27" fmla="*/ 1771650 w 1771650"/>
              <a:gd name="connsiteY27" fmla="*/ 12865 h 181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71650" h="1816514">
                <a:moveTo>
                  <a:pt x="0" y="1600365"/>
                </a:moveTo>
                <a:cubicBezTo>
                  <a:pt x="39687" y="1627881"/>
                  <a:pt x="79375" y="1655398"/>
                  <a:pt x="114300" y="1676565"/>
                </a:cubicBezTo>
                <a:cubicBezTo>
                  <a:pt x="149225" y="1697732"/>
                  <a:pt x="175683" y="1704082"/>
                  <a:pt x="209550" y="1727365"/>
                </a:cubicBezTo>
                <a:cubicBezTo>
                  <a:pt x="243417" y="1750648"/>
                  <a:pt x="286808" y="1812032"/>
                  <a:pt x="317500" y="1816265"/>
                </a:cubicBezTo>
                <a:cubicBezTo>
                  <a:pt x="348192" y="1820498"/>
                  <a:pt x="369358" y="1769698"/>
                  <a:pt x="393700" y="1752765"/>
                </a:cubicBezTo>
                <a:cubicBezTo>
                  <a:pt x="418042" y="1735832"/>
                  <a:pt x="449792" y="1737948"/>
                  <a:pt x="463550" y="1714665"/>
                </a:cubicBezTo>
                <a:cubicBezTo>
                  <a:pt x="477308" y="1691382"/>
                  <a:pt x="464608" y="1644815"/>
                  <a:pt x="476250" y="1613065"/>
                </a:cubicBezTo>
                <a:cubicBezTo>
                  <a:pt x="487892" y="1581315"/>
                  <a:pt x="522817" y="1560148"/>
                  <a:pt x="533400" y="1524165"/>
                </a:cubicBezTo>
                <a:cubicBezTo>
                  <a:pt x="543983" y="1488182"/>
                  <a:pt x="518583" y="1455373"/>
                  <a:pt x="539750" y="1397165"/>
                </a:cubicBezTo>
                <a:cubicBezTo>
                  <a:pt x="560917" y="1338957"/>
                  <a:pt x="640292" y="1226773"/>
                  <a:pt x="660400" y="1174915"/>
                </a:cubicBezTo>
                <a:cubicBezTo>
                  <a:pt x="680508" y="1123057"/>
                  <a:pt x="652992" y="1102948"/>
                  <a:pt x="660400" y="1086015"/>
                </a:cubicBezTo>
                <a:cubicBezTo>
                  <a:pt x="667808" y="1069082"/>
                  <a:pt x="695325" y="1099773"/>
                  <a:pt x="704850" y="1073315"/>
                </a:cubicBezTo>
                <a:cubicBezTo>
                  <a:pt x="714375" y="1046857"/>
                  <a:pt x="709083" y="954782"/>
                  <a:pt x="717550" y="927265"/>
                </a:cubicBezTo>
                <a:cubicBezTo>
                  <a:pt x="726017" y="899748"/>
                  <a:pt x="740833" y="955840"/>
                  <a:pt x="755650" y="908215"/>
                </a:cubicBezTo>
                <a:cubicBezTo>
                  <a:pt x="770467" y="860590"/>
                  <a:pt x="792692" y="693373"/>
                  <a:pt x="806450" y="641515"/>
                </a:cubicBezTo>
                <a:cubicBezTo>
                  <a:pt x="820208" y="589657"/>
                  <a:pt x="814917" y="626698"/>
                  <a:pt x="838200" y="597065"/>
                </a:cubicBezTo>
                <a:cubicBezTo>
                  <a:pt x="861483" y="567432"/>
                  <a:pt x="928158" y="498640"/>
                  <a:pt x="946150" y="463715"/>
                </a:cubicBezTo>
                <a:cubicBezTo>
                  <a:pt x="964142" y="428790"/>
                  <a:pt x="937683" y="408682"/>
                  <a:pt x="946150" y="387515"/>
                </a:cubicBezTo>
                <a:cubicBezTo>
                  <a:pt x="954617" y="366348"/>
                  <a:pt x="980017" y="356823"/>
                  <a:pt x="996950" y="336715"/>
                </a:cubicBezTo>
                <a:cubicBezTo>
                  <a:pt x="1013883" y="316607"/>
                  <a:pt x="1028700" y="294382"/>
                  <a:pt x="1047750" y="266865"/>
                </a:cubicBezTo>
                <a:cubicBezTo>
                  <a:pt x="1066800" y="239348"/>
                  <a:pt x="1090083" y="197015"/>
                  <a:pt x="1111250" y="171615"/>
                </a:cubicBezTo>
                <a:cubicBezTo>
                  <a:pt x="1132417" y="146215"/>
                  <a:pt x="1151467" y="134573"/>
                  <a:pt x="1174750" y="114465"/>
                </a:cubicBezTo>
                <a:cubicBezTo>
                  <a:pt x="1198033" y="94357"/>
                  <a:pt x="1220258" y="66840"/>
                  <a:pt x="1250950" y="50965"/>
                </a:cubicBezTo>
                <a:cubicBezTo>
                  <a:pt x="1281642" y="35090"/>
                  <a:pt x="1328208" y="26623"/>
                  <a:pt x="1358900" y="19215"/>
                </a:cubicBezTo>
                <a:cubicBezTo>
                  <a:pt x="1389592" y="11807"/>
                  <a:pt x="1398058" y="9690"/>
                  <a:pt x="1435100" y="6515"/>
                </a:cubicBezTo>
                <a:cubicBezTo>
                  <a:pt x="1472142" y="3340"/>
                  <a:pt x="1532467" y="-893"/>
                  <a:pt x="1581150" y="165"/>
                </a:cubicBezTo>
                <a:cubicBezTo>
                  <a:pt x="1629833" y="1223"/>
                  <a:pt x="1695450" y="10748"/>
                  <a:pt x="1727200" y="12865"/>
                </a:cubicBezTo>
                <a:cubicBezTo>
                  <a:pt x="1758950" y="14982"/>
                  <a:pt x="1765300" y="13923"/>
                  <a:pt x="1771650" y="12865"/>
                </a:cubicBezTo>
              </a:path>
            </a:pathLst>
          </a:custGeom>
          <a:noFill/>
          <a:ln w="9525">
            <a:solidFill>
              <a:srgbClr val="28BA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3384DE38-1E1C-FA8E-15AE-ECF5BAC80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00" y="5851578"/>
            <a:ext cx="54321" cy="74691"/>
          </a:xfrm>
          <a:prstGeom prst="rect">
            <a:avLst/>
          </a:prstGeom>
        </p:spPr>
      </p:pic>
      <p:sp>
        <p:nvSpPr>
          <p:cNvPr id="49" name="Ellipse 48">
            <a:extLst>
              <a:ext uri="{FF2B5EF4-FFF2-40B4-BE49-F238E27FC236}">
                <a16:creationId xmlns:a16="http://schemas.microsoft.com/office/drawing/2014/main" id="{43CF0D10-6775-6C89-F7F0-F610C15C01F2}"/>
              </a:ext>
            </a:extLst>
          </p:cNvPr>
          <p:cNvSpPr/>
          <p:nvPr/>
        </p:nvSpPr>
        <p:spPr>
          <a:xfrm>
            <a:off x="4381499" y="5711940"/>
            <a:ext cx="161925" cy="1649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6B6F9B6-49E3-2508-A0E2-62736A775B90}"/>
              </a:ext>
            </a:extLst>
          </p:cNvPr>
          <p:cNvSpPr/>
          <p:nvPr/>
        </p:nvSpPr>
        <p:spPr>
          <a:xfrm>
            <a:off x="566429" y="1700259"/>
            <a:ext cx="2636782" cy="1010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CFFDCEC-BD9A-7988-6985-7E2657716BEA}"/>
              </a:ext>
            </a:extLst>
          </p:cNvPr>
          <p:cNvSpPr/>
          <p:nvPr/>
        </p:nvSpPr>
        <p:spPr>
          <a:xfrm>
            <a:off x="1503719" y="1700260"/>
            <a:ext cx="1699491" cy="618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27B718E0-9C55-ADF2-0206-E023B23A7DAE}"/>
              </a:ext>
            </a:extLst>
          </p:cNvPr>
          <p:cNvCxnSpPr>
            <a:cxnSpLocks/>
          </p:cNvCxnSpPr>
          <p:nvPr/>
        </p:nvCxnSpPr>
        <p:spPr>
          <a:xfrm flipH="1" flipV="1">
            <a:off x="6280151" y="3607724"/>
            <a:ext cx="6349" cy="27781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8332B7-44E9-4E72-F84F-1E82CFBDC0F8}"/>
              </a:ext>
            </a:extLst>
          </p:cNvPr>
          <p:cNvSpPr/>
          <p:nvPr/>
        </p:nvSpPr>
        <p:spPr>
          <a:xfrm>
            <a:off x="6137222" y="0"/>
            <a:ext cx="2997725" cy="1025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93AF05-83AF-B9BB-FFE6-4C37AAEB5192}"/>
              </a:ext>
            </a:extLst>
          </p:cNvPr>
          <p:cNvSpPr txBox="1"/>
          <p:nvPr/>
        </p:nvSpPr>
        <p:spPr>
          <a:xfrm>
            <a:off x="309570" y="846299"/>
            <a:ext cx="8466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Apports printaniers forts -&gt; remplissage assuré, mais </a:t>
            </a:r>
            <a:r>
              <a:rPr lang="fr-CA" b="1" dirty="0">
                <a:solidFill>
                  <a:srgbClr val="FF0000"/>
                </a:solidFill>
              </a:rPr>
              <a:t>risque d’inondation en fin de crue</a:t>
            </a:r>
          </a:p>
          <a:p>
            <a:r>
              <a:rPr lang="fr-CA" b="1" dirty="0"/>
              <a:t>Apports printaniers faibles -&gt; pas de risque d’inondation, mais </a:t>
            </a:r>
            <a:r>
              <a:rPr lang="fr-CA" b="1" dirty="0">
                <a:solidFill>
                  <a:srgbClr val="FF0000"/>
                </a:solidFill>
              </a:rPr>
              <a:t>remplissage tardif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AA2390-C5B7-395A-CD48-C89B23E9284F}"/>
              </a:ext>
            </a:extLst>
          </p:cNvPr>
          <p:cNvSpPr txBox="1"/>
          <p:nvPr/>
        </p:nvSpPr>
        <p:spPr>
          <a:xfrm>
            <a:off x="0" y="-13818"/>
            <a:ext cx="4296561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Principes de gestion du réservoir Kénogami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FFC4C67-0911-CD89-2B96-A33DCFA6D03A}"/>
              </a:ext>
            </a:extLst>
          </p:cNvPr>
          <p:cNvSpPr txBox="1"/>
          <p:nvPr/>
        </p:nvSpPr>
        <p:spPr>
          <a:xfrm>
            <a:off x="1874067" y="368882"/>
            <a:ext cx="6437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B0F0"/>
                </a:solidFill>
              </a:rPr>
              <a:t>L’enjeu du remplissage au printemps</a:t>
            </a:r>
          </a:p>
        </p:txBody>
      </p:sp>
    </p:spTree>
    <p:extLst>
      <p:ext uri="{BB962C8B-B14F-4D97-AF65-F5344CB8AC3E}">
        <p14:creationId xmlns:p14="http://schemas.microsoft.com/office/powerpoint/2010/main" val="3158421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558CF91C-2840-731F-B6C6-E8BFF2854D31}"/>
              </a:ext>
            </a:extLst>
          </p:cNvPr>
          <p:cNvSpPr/>
          <p:nvPr/>
        </p:nvSpPr>
        <p:spPr>
          <a:xfrm>
            <a:off x="6500000" y="-1"/>
            <a:ext cx="2636782" cy="1010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41A71B-D792-AD81-BC40-040E610F9641}"/>
              </a:ext>
            </a:extLst>
          </p:cNvPr>
          <p:cNvSpPr/>
          <p:nvPr/>
        </p:nvSpPr>
        <p:spPr>
          <a:xfrm>
            <a:off x="7509714" y="0"/>
            <a:ext cx="1699491" cy="618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75F378F-1241-4035-75ED-10B2A12A6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" y="3003933"/>
            <a:ext cx="8737600" cy="376916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C3C11D5-F3DD-8C5A-8DA8-E543EB49B21C}"/>
              </a:ext>
            </a:extLst>
          </p:cNvPr>
          <p:cNvSpPr txBox="1"/>
          <p:nvPr/>
        </p:nvSpPr>
        <p:spPr>
          <a:xfrm>
            <a:off x="5878947" y="4473014"/>
            <a:ext cx="646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>
                <a:solidFill>
                  <a:srgbClr val="FF0000"/>
                </a:solidFill>
              </a:rPr>
              <a:t>2024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D826601-BA1E-9FB5-88AF-C1DD26F43742}"/>
              </a:ext>
            </a:extLst>
          </p:cNvPr>
          <p:cNvSpPr txBox="1"/>
          <p:nvPr/>
        </p:nvSpPr>
        <p:spPr>
          <a:xfrm rot="16200000">
            <a:off x="6040347" y="4355029"/>
            <a:ext cx="761119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CA" sz="1100" b="1" i="1" dirty="0">
                <a:solidFill>
                  <a:srgbClr val="0070C0"/>
                </a:solidFill>
                <a:latin typeface="Arial" panose="020B0604020202020204" pitchFamily="34" charset="0"/>
              </a:rPr>
              <a:t>15 juin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7DEB8712-ABD4-D5E9-E251-24249047D26E}"/>
              </a:ext>
            </a:extLst>
          </p:cNvPr>
          <p:cNvCxnSpPr/>
          <p:nvPr/>
        </p:nvCxnSpPr>
        <p:spPr>
          <a:xfrm flipH="1">
            <a:off x="5878947" y="4143374"/>
            <a:ext cx="276022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7F087147-8EAD-F9DD-6DEC-725C17BBB88C}"/>
              </a:ext>
            </a:extLst>
          </p:cNvPr>
          <p:cNvCxnSpPr/>
          <p:nvPr/>
        </p:nvCxnSpPr>
        <p:spPr>
          <a:xfrm flipH="1">
            <a:off x="5878947" y="4190999"/>
            <a:ext cx="276022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E93773A3-7438-1FDB-20F5-EB25EBA39D5E}"/>
              </a:ext>
            </a:extLst>
          </p:cNvPr>
          <p:cNvSpPr txBox="1"/>
          <p:nvPr/>
        </p:nvSpPr>
        <p:spPr>
          <a:xfrm>
            <a:off x="3378200" y="5655932"/>
            <a:ext cx="11369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27 mars 2024</a:t>
            </a:r>
            <a:endParaRPr lang="fr-CA" sz="1200" b="1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41E317B-32BF-5BC8-4885-01A852444F05}"/>
              </a:ext>
            </a:extLst>
          </p:cNvPr>
          <p:cNvSpPr txBox="1"/>
          <p:nvPr/>
        </p:nvSpPr>
        <p:spPr>
          <a:xfrm rot="16200000">
            <a:off x="-861419" y="4584049"/>
            <a:ext cx="2092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rgbClr val="000000"/>
                </a:solidFill>
              </a:rPr>
              <a:t>Niveau du réservoir (m)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2EEE5E1F-7AE6-82FD-12F4-FA5B2AFD2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459" y="4778588"/>
            <a:ext cx="1382760" cy="141742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49D7C4EB-8A94-62F2-0F52-AF342990C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0" y="4083629"/>
            <a:ext cx="1041401" cy="713796"/>
          </a:xfrm>
          <a:prstGeom prst="rect">
            <a:avLst/>
          </a:prstGeom>
        </p:spPr>
      </p:pic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00131889-7DDF-7025-00AC-6B65B1B64297}"/>
              </a:ext>
            </a:extLst>
          </p:cNvPr>
          <p:cNvSpPr/>
          <p:nvPr/>
        </p:nvSpPr>
        <p:spPr>
          <a:xfrm>
            <a:off x="4622800" y="4235450"/>
            <a:ext cx="1708150" cy="1993900"/>
          </a:xfrm>
          <a:custGeom>
            <a:avLst/>
            <a:gdLst>
              <a:gd name="connsiteX0" fmla="*/ 0 w 1708150"/>
              <a:gd name="connsiteY0" fmla="*/ 1949450 h 1993900"/>
              <a:gd name="connsiteX1" fmla="*/ 88900 w 1708150"/>
              <a:gd name="connsiteY1" fmla="*/ 1892300 h 1993900"/>
              <a:gd name="connsiteX2" fmla="*/ 95250 w 1708150"/>
              <a:gd name="connsiteY2" fmla="*/ 1911350 h 1993900"/>
              <a:gd name="connsiteX3" fmla="*/ 171450 w 1708150"/>
              <a:gd name="connsiteY3" fmla="*/ 1962150 h 1993900"/>
              <a:gd name="connsiteX4" fmla="*/ 247650 w 1708150"/>
              <a:gd name="connsiteY4" fmla="*/ 1943100 h 1993900"/>
              <a:gd name="connsiteX5" fmla="*/ 368300 w 1708150"/>
              <a:gd name="connsiteY5" fmla="*/ 1993900 h 1993900"/>
              <a:gd name="connsiteX6" fmla="*/ 476250 w 1708150"/>
              <a:gd name="connsiteY6" fmla="*/ 1943100 h 1993900"/>
              <a:gd name="connsiteX7" fmla="*/ 577850 w 1708150"/>
              <a:gd name="connsiteY7" fmla="*/ 1968500 h 1993900"/>
              <a:gd name="connsiteX8" fmla="*/ 622300 w 1708150"/>
              <a:gd name="connsiteY8" fmla="*/ 1949450 h 1993900"/>
              <a:gd name="connsiteX9" fmla="*/ 685800 w 1708150"/>
              <a:gd name="connsiteY9" fmla="*/ 1752600 h 1993900"/>
              <a:gd name="connsiteX10" fmla="*/ 781050 w 1708150"/>
              <a:gd name="connsiteY10" fmla="*/ 1651000 h 1993900"/>
              <a:gd name="connsiteX11" fmla="*/ 908050 w 1708150"/>
              <a:gd name="connsiteY11" fmla="*/ 946150 h 1993900"/>
              <a:gd name="connsiteX12" fmla="*/ 1028700 w 1708150"/>
              <a:gd name="connsiteY12" fmla="*/ 882650 h 1993900"/>
              <a:gd name="connsiteX13" fmla="*/ 1231900 w 1708150"/>
              <a:gd name="connsiteY13" fmla="*/ 254000 h 1993900"/>
              <a:gd name="connsiteX14" fmla="*/ 1327150 w 1708150"/>
              <a:gd name="connsiteY14" fmla="*/ 76200 h 1993900"/>
              <a:gd name="connsiteX15" fmla="*/ 1574800 w 1708150"/>
              <a:gd name="connsiteY15" fmla="*/ 63500 h 1993900"/>
              <a:gd name="connsiteX16" fmla="*/ 1708150 w 1708150"/>
              <a:gd name="connsiteY16" fmla="*/ 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08150" h="1993900">
                <a:moveTo>
                  <a:pt x="0" y="1949450"/>
                </a:moveTo>
                <a:cubicBezTo>
                  <a:pt x="36512" y="1924050"/>
                  <a:pt x="73025" y="1898650"/>
                  <a:pt x="88900" y="1892300"/>
                </a:cubicBezTo>
                <a:cubicBezTo>
                  <a:pt x="104775" y="1885950"/>
                  <a:pt x="81492" y="1899708"/>
                  <a:pt x="95250" y="1911350"/>
                </a:cubicBezTo>
                <a:cubicBezTo>
                  <a:pt x="109008" y="1922992"/>
                  <a:pt x="146050" y="1956858"/>
                  <a:pt x="171450" y="1962150"/>
                </a:cubicBezTo>
                <a:cubicBezTo>
                  <a:pt x="196850" y="1967442"/>
                  <a:pt x="214842" y="1937808"/>
                  <a:pt x="247650" y="1943100"/>
                </a:cubicBezTo>
                <a:cubicBezTo>
                  <a:pt x="280458" y="1948392"/>
                  <a:pt x="330200" y="1993900"/>
                  <a:pt x="368300" y="1993900"/>
                </a:cubicBezTo>
                <a:cubicBezTo>
                  <a:pt x="406400" y="1993900"/>
                  <a:pt x="441325" y="1947333"/>
                  <a:pt x="476250" y="1943100"/>
                </a:cubicBezTo>
                <a:cubicBezTo>
                  <a:pt x="511175" y="1938867"/>
                  <a:pt x="553508" y="1967442"/>
                  <a:pt x="577850" y="1968500"/>
                </a:cubicBezTo>
                <a:cubicBezTo>
                  <a:pt x="602192" y="1969558"/>
                  <a:pt x="604308" y="1985433"/>
                  <a:pt x="622300" y="1949450"/>
                </a:cubicBezTo>
                <a:cubicBezTo>
                  <a:pt x="640292" y="1913467"/>
                  <a:pt x="659342" y="1802342"/>
                  <a:pt x="685800" y="1752600"/>
                </a:cubicBezTo>
                <a:cubicBezTo>
                  <a:pt x="712258" y="1702858"/>
                  <a:pt x="744008" y="1785408"/>
                  <a:pt x="781050" y="1651000"/>
                </a:cubicBezTo>
                <a:cubicBezTo>
                  <a:pt x="818092" y="1516592"/>
                  <a:pt x="866775" y="1074208"/>
                  <a:pt x="908050" y="946150"/>
                </a:cubicBezTo>
                <a:cubicBezTo>
                  <a:pt x="949325" y="818092"/>
                  <a:pt x="974725" y="998008"/>
                  <a:pt x="1028700" y="882650"/>
                </a:cubicBezTo>
                <a:cubicBezTo>
                  <a:pt x="1082675" y="767292"/>
                  <a:pt x="1182158" y="388408"/>
                  <a:pt x="1231900" y="254000"/>
                </a:cubicBezTo>
                <a:cubicBezTo>
                  <a:pt x="1281642" y="119592"/>
                  <a:pt x="1270000" y="107950"/>
                  <a:pt x="1327150" y="76200"/>
                </a:cubicBezTo>
                <a:cubicBezTo>
                  <a:pt x="1384300" y="44450"/>
                  <a:pt x="1511300" y="76200"/>
                  <a:pt x="1574800" y="63500"/>
                </a:cubicBezTo>
                <a:cubicBezTo>
                  <a:pt x="1638300" y="50800"/>
                  <a:pt x="1673225" y="25400"/>
                  <a:pt x="1708150" y="0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E3F4798E-CBE4-C220-18E1-26F870ACE09F}"/>
              </a:ext>
            </a:extLst>
          </p:cNvPr>
          <p:cNvSpPr/>
          <p:nvPr/>
        </p:nvSpPr>
        <p:spPr>
          <a:xfrm>
            <a:off x="5232400" y="4083050"/>
            <a:ext cx="234950" cy="76200"/>
          </a:xfrm>
          <a:custGeom>
            <a:avLst/>
            <a:gdLst>
              <a:gd name="connsiteX0" fmla="*/ 0 w 234950"/>
              <a:gd name="connsiteY0" fmla="*/ 76200 h 76200"/>
              <a:gd name="connsiteX1" fmla="*/ 152400 w 234950"/>
              <a:gd name="connsiteY1" fmla="*/ 31750 h 76200"/>
              <a:gd name="connsiteX2" fmla="*/ 234950 w 234950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0" h="76200">
                <a:moveTo>
                  <a:pt x="0" y="76200"/>
                </a:moveTo>
                <a:cubicBezTo>
                  <a:pt x="56621" y="60325"/>
                  <a:pt x="113242" y="44450"/>
                  <a:pt x="152400" y="31750"/>
                </a:cubicBezTo>
                <a:cubicBezTo>
                  <a:pt x="191558" y="19050"/>
                  <a:pt x="213254" y="9525"/>
                  <a:pt x="234950" y="0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005836E9-33DD-A73C-1102-13BC4E40CCDB}"/>
              </a:ext>
            </a:extLst>
          </p:cNvPr>
          <p:cNvSpPr/>
          <p:nvPr/>
        </p:nvSpPr>
        <p:spPr>
          <a:xfrm>
            <a:off x="4533900" y="4159085"/>
            <a:ext cx="1771650" cy="1816514"/>
          </a:xfrm>
          <a:custGeom>
            <a:avLst/>
            <a:gdLst>
              <a:gd name="connsiteX0" fmla="*/ 0 w 1771650"/>
              <a:gd name="connsiteY0" fmla="*/ 1600365 h 1816514"/>
              <a:gd name="connsiteX1" fmla="*/ 114300 w 1771650"/>
              <a:gd name="connsiteY1" fmla="*/ 1676565 h 1816514"/>
              <a:gd name="connsiteX2" fmla="*/ 209550 w 1771650"/>
              <a:gd name="connsiteY2" fmla="*/ 1727365 h 1816514"/>
              <a:gd name="connsiteX3" fmla="*/ 317500 w 1771650"/>
              <a:gd name="connsiteY3" fmla="*/ 1816265 h 1816514"/>
              <a:gd name="connsiteX4" fmla="*/ 393700 w 1771650"/>
              <a:gd name="connsiteY4" fmla="*/ 1752765 h 1816514"/>
              <a:gd name="connsiteX5" fmla="*/ 463550 w 1771650"/>
              <a:gd name="connsiteY5" fmla="*/ 1714665 h 1816514"/>
              <a:gd name="connsiteX6" fmla="*/ 476250 w 1771650"/>
              <a:gd name="connsiteY6" fmla="*/ 1613065 h 1816514"/>
              <a:gd name="connsiteX7" fmla="*/ 533400 w 1771650"/>
              <a:gd name="connsiteY7" fmla="*/ 1524165 h 1816514"/>
              <a:gd name="connsiteX8" fmla="*/ 539750 w 1771650"/>
              <a:gd name="connsiteY8" fmla="*/ 1397165 h 1816514"/>
              <a:gd name="connsiteX9" fmla="*/ 660400 w 1771650"/>
              <a:gd name="connsiteY9" fmla="*/ 1174915 h 1816514"/>
              <a:gd name="connsiteX10" fmla="*/ 660400 w 1771650"/>
              <a:gd name="connsiteY10" fmla="*/ 1086015 h 1816514"/>
              <a:gd name="connsiteX11" fmla="*/ 704850 w 1771650"/>
              <a:gd name="connsiteY11" fmla="*/ 1073315 h 1816514"/>
              <a:gd name="connsiteX12" fmla="*/ 717550 w 1771650"/>
              <a:gd name="connsiteY12" fmla="*/ 927265 h 1816514"/>
              <a:gd name="connsiteX13" fmla="*/ 755650 w 1771650"/>
              <a:gd name="connsiteY13" fmla="*/ 908215 h 1816514"/>
              <a:gd name="connsiteX14" fmla="*/ 806450 w 1771650"/>
              <a:gd name="connsiteY14" fmla="*/ 641515 h 1816514"/>
              <a:gd name="connsiteX15" fmla="*/ 838200 w 1771650"/>
              <a:gd name="connsiteY15" fmla="*/ 597065 h 1816514"/>
              <a:gd name="connsiteX16" fmla="*/ 946150 w 1771650"/>
              <a:gd name="connsiteY16" fmla="*/ 463715 h 1816514"/>
              <a:gd name="connsiteX17" fmla="*/ 946150 w 1771650"/>
              <a:gd name="connsiteY17" fmla="*/ 387515 h 1816514"/>
              <a:gd name="connsiteX18" fmla="*/ 996950 w 1771650"/>
              <a:gd name="connsiteY18" fmla="*/ 336715 h 1816514"/>
              <a:gd name="connsiteX19" fmla="*/ 1047750 w 1771650"/>
              <a:gd name="connsiteY19" fmla="*/ 266865 h 1816514"/>
              <a:gd name="connsiteX20" fmla="*/ 1111250 w 1771650"/>
              <a:gd name="connsiteY20" fmla="*/ 171615 h 1816514"/>
              <a:gd name="connsiteX21" fmla="*/ 1174750 w 1771650"/>
              <a:gd name="connsiteY21" fmla="*/ 114465 h 1816514"/>
              <a:gd name="connsiteX22" fmla="*/ 1250950 w 1771650"/>
              <a:gd name="connsiteY22" fmla="*/ 50965 h 1816514"/>
              <a:gd name="connsiteX23" fmla="*/ 1358900 w 1771650"/>
              <a:gd name="connsiteY23" fmla="*/ 19215 h 1816514"/>
              <a:gd name="connsiteX24" fmla="*/ 1435100 w 1771650"/>
              <a:gd name="connsiteY24" fmla="*/ 6515 h 1816514"/>
              <a:gd name="connsiteX25" fmla="*/ 1581150 w 1771650"/>
              <a:gd name="connsiteY25" fmla="*/ 165 h 1816514"/>
              <a:gd name="connsiteX26" fmla="*/ 1727200 w 1771650"/>
              <a:gd name="connsiteY26" fmla="*/ 12865 h 1816514"/>
              <a:gd name="connsiteX27" fmla="*/ 1771650 w 1771650"/>
              <a:gd name="connsiteY27" fmla="*/ 12865 h 181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71650" h="1816514">
                <a:moveTo>
                  <a:pt x="0" y="1600365"/>
                </a:moveTo>
                <a:cubicBezTo>
                  <a:pt x="39687" y="1627881"/>
                  <a:pt x="79375" y="1655398"/>
                  <a:pt x="114300" y="1676565"/>
                </a:cubicBezTo>
                <a:cubicBezTo>
                  <a:pt x="149225" y="1697732"/>
                  <a:pt x="175683" y="1704082"/>
                  <a:pt x="209550" y="1727365"/>
                </a:cubicBezTo>
                <a:cubicBezTo>
                  <a:pt x="243417" y="1750648"/>
                  <a:pt x="286808" y="1812032"/>
                  <a:pt x="317500" y="1816265"/>
                </a:cubicBezTo>
                <a:cubicBezTo>
                  <a:pt x="348192" y="1820498"/>
                  <a:pt x="369358" y="1769698"/>
                  <a:pt x="393700" y="1752765"/>
                </a:cubicBezTo>
                <a:cubicBezTo>
                  <a:pt x="418042" y="1735832"/>
                  <a:pt x="449792" y="1737948"/>
                  <a:pt x="463550" y="1714665"/>
                </a:cubicBezTo>
                <a:cubicBezTo>
                  <a:pt x="477308" y="1691382"/>
                  <a:pt x="464608" y="1644815"/>
                  <a:pt x="476250" y="1613065"/>
                </a:cubicBezTo>
                <a:cubicBezTo>
                  <a:pt x="487892" y="1581315"/>
                  <a:pt x="522817" y="1560148"/>
                  <a:pt x="533400" y="1524165"/>
                </a:cubicBezTo>
                <a:cubicBezTo>
                  <a:pt x="543983" y="1488182"/>
                  <a:pt x="518583" y="1455373"/>
                  <a:pt x="539750" y="1397165"/>
                </a:cubicBezTo>
                <a:cubicBezTo>
                  <a:pt x="560917" y="1338957"/>
                  <a:pt x="640292" y="1226773"/>
                  <a:pt x="660400" y="1174915"/>
                </a:cubicBezTo>
                <a:cubicBezTo>
                  <a:pt x="680508" y="1123057"/>
                  <a:pt x="652992" y="1102948"/>
                  <a:pt x="660400" y="1086015"/>
                </a:cubicBezTo>
                <a:cubicBezTo>
                  <a:pt x="667808" y="1069082"/>
                  <a:pt x="695325" y="1099773"/>
                  <a:pt x="704850" y="1073315"/>
                </a:cubicBezTo>
                <a:cubicBezTo>
                  <a:pt x="714375" y="1046857"/>
                  <a:pt x="709083" y="954782"/>
                  <a:pt x="717550" y="927265"/>
                </a:cubicBezTo>
                <a:cubicBezTo>
                  <a:pt x="726017" y="899748"/>
                  <a:pt x="740833" y="955840"/>
                  <a:pt x="755650" y="908215"/>
                </a:cubicBezTo>
                <a:cubicBezTo>
                  <a:pt x="770467" y="860590"/>
                  <a:pt x="792692" y="693373"/>
                  <a:pt x="806450" y="641515"/>
                </a:cubicBezTo>
                <a:cubicBezTo>
                  <a:pt x="820208" y="589657"/>
                  <a:pt x="814917" y="626698"/>
                  <a:pt x="838200" y="597065"/>
                </a:cubicBezTo>
                <a:cubicBezTo>
                  <a:pt x="861483" y="567432"/>
                  <a:pt x="928158" y="498640"/>
                  <a:pt x="946150" y="463715"/>
                </a:cubicBezTo>
                <a:cubicBezTo>
                  <a:pt x="964142" y="428790"/>
                  <a:pt x="937683" y="408682"/>
                  <a:pt x="946150" y="387515"/>
                </a:cubicBezTo>
                <a:cubicBezTo>
                  <a:pt x="954617" y="366348"/>
                  <a:pt x="980017" y="356823"/>
                  <a:pt x="996950" y="336715"/>
                </a:cubicBezTo>
                <a:cubicBezTo>
                  <a:pt x="1013883" y="316607"/>
                  <a:pt x="1028700" y="294382"/>
                  <a:pt x="1047750" y="266865"/>
                </a:cubicBezTo>
                <a:cubicBezTo>
                  <a:pt x="1066800" y="239348"/>
                  <a:pt x="1090083" y="197015"/>
                  <a:pt x="1111250" y="171615"/>
                </a:cubicBezTo>
                <a:cubicBezTo>
                  <a:pt x="1132417" y="146215"/>
                  <a:pt x="1151467" y="134573"/>
                  <a:pt x="1174750" y="114465"/>
                </a:cubicBezTo>
                <a:cubicBezTo>
                  <a:pt x="1198033" y="94357"/>
                  <a:pt x="1220258" y="66840"/>
                  <a:pt x="1250950" y="50965"/>
                </a:cubicBezTo>
                <a:cubicBezTo>
                  <a:pt x="1281642" y="35090"/>
                  <a:pt x="1328208" y="26623"/>
                  <a:pt x="1358900" y="19215"/>
                </a:cubicBezTo>
                <a:cubicBezTo>
                  <a:pt x="1389592" y="11807"/>
                  <a:pt x="1398058" y="9690"/>
                  <a:pt x="1435100" y="6515"/>
                </a:cubicBezTo>
                <a:cubicBezTo>
                  <a:pt x="1472142" y="3340"/>
                  <a:pt x="1532467" y="-893"/>
                  <a:pt x="1581150" y="165"/>
                </a:cubicBezTo>
                <a:cubicBezTo>
                  <a:pt x="1629833" y="1223"/>
                  <a:pt x="1695450" y="10748"/>
                  <a:pt x="1727200" y="12865"/>
                </a:cubicBezTo>
                <a:cubicBezTo>
                  <a:pt x="1758950" y="14982"/>
                  <a:pt x="1765300" y="13923"/>
                  <a:pt x="1771650" y="12865"/>
                </a:cubicBezTo>
              </a:path>
            </a:pathLst>
          </a:custGeom>
          <a:noFill/>
          <a:ln w="9525">
            <a:solidFill>
              <a:srgbClr val="28BA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3384DE38-1E1C-FA8E-15AE-ECF5BAC80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00" y="5851578"/>
            <a:ext cx="54321" cy="74691"/>
          </a:xfrm>
          <a:prstGeom prst="rect">
            <a:avLst/>
          </a:prstGeom>
        </p:spPr>
      </p:pic>
      <p:sp>
        <p:nvSpPr>
          <p:cNvPr id="49" name="Ellipse 48">
            <a:extLst>
              <a:ext uri="{FF2B5EF4-FFF2-40B4-BE49-F238E27FC236}">
                <a16:creationId xmlns:a16="http://schemas.microsoft.com/office/drawing/2014/main" id="{43CF0D10-6775-6C89-F7F0-F610C15C01F2}"/>
              </a:ext>
            </a:extLst>
          </p:cNvPr>
          <p:cNvSpPr/>
          <p:nvPr/>
        </p:nvSpPr>
        <p:spPr>
          <a:xfrm>
            <a:off x="4381499" y="5711940"/>
            <a:ext cx="161925" cy="1649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28971E9-DECD-BF2F-3C86-01862292DB8D}"/>
              </a:ext>
            </a:extLst>
          </p:cNvPr>
          <p:cNvGrpSpPr/>
          <p:nvPr/>
        </p:nvGrpSpPr>
        <p:grpSpPr>
          <a:xfrm>
            <a:off x="4449670" y="5258792"/>
            <a:ext cx="1801065" cy="571876"/>
            <a:chOff x="2786752" y="1854976"/>
            <a:chExt cx="1801065" cy="571876"/>
          </a:xfrm>
        </p:grpSpPr>
        <p:sp>
          <p:nvSpPr>
            <p:cNvPr id="5" name="Flèche : double flèche horizontale 4">
              <a:extLst>
                <a:ext uri="{FF2B5EF4-FFF2-40B4-BE49-F238E27FC236}">
                  <a16:creationId xmlns:a16="http://schemas.microsoft.com/office/drawing/2014/main" id="{65500949-A3C0-C4D2-26AB-6CAC003CA4A0}"/>
                </a:ext>
              </a:extLst>
            </p:cNvPr>
            <p:cNvSpPr/>
            <p:nvPr/>
          </p:nvSpPr>
          <p:spPr>
            <a:xfrm>
              <a:off x="2786752" y="1854976"/>
              <a:ext cx="1801065" cy="571876"/>
            </a:xfrm>
            <a:prstGeom prst="left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9A9EDBF-D454-F086-FB8C-B23DA25FDE86}"/>
                </a:ext>
              </a:extLst>
            </p:cNvPr>
            <p:cNvSpPr txBox="1"/>
            <p:nvPr/>
          </p:nvSpPr>
          <p:spPr>
            <a:xfrm>
              <a:off x="3167319" y="1956248"/>
              <a:ext cx="1291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>
                  <a:solidFill>
                    <a:schemeClr val="bg1"/>
                  </a:solidFill>
                </a:rPr>
                <a:t>&gt; 10 sem.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6B6F9B6-49E3-2508-A0E2-62736A775B90}"/>
              </a:ext>
            </a:extLst>
          </p:cNvPr>
          <p:cNvSpPr/>
          <p:nvPr/>
        </p:nvSpPr>
        <p:spPr>
          <a:xfrm>
            <a:off x="566429" y="1700259"/>
            <a:ext cx="2636782" cy="1010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CFFDCEC-BD9A-7988-6985-7E2657716BEA}"/>
              </a:ext>
            </a:extLst>
          </p:cNvPr>
          <p:cNvSpPr/>
          <p:nvPr/>
        </p:nvSpPr>
        <p:spPr>
          <a:xfrm>
            <a:off x="1503719" y="1700260"/>
            <a:ext cx="1699491" cy="618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46C7C83A-A93C-F213-9D0A-1506049EF1E9}"/>
              </a:ext>
            </a:extLst>
          </p:cNvPr>
          <p:cNvSpPr/>
          <p:nvPr/>
        </p:nvSpPr>
        <p:spPr>
          <a:xfrm>
            <a:off x="520927" y="1688227"/>
            <a:ext cx="8342858" cy="1061955"/>
          </a:xfrm>
          <a:prstGeom prst="roundRect">
            <a:avLst>
              <a:gd name="adj" fmla="val 2079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C59746CD-F7C4-3D04-45CB-4963287CB3AD}"/>
              </a:ext>
            </a:extLst>
          </p:cNvPr>
          <p:cNvSpPr txBox="1"/>
          <p:nvPr/>
        </p:nvSpPr>
        <p:spPr>
          <a:xfrm>
            <a:off x="611021" y="1711288"/>
            <a:ext cx="8342859" cy="958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bg1"/>
                </a:solidFill>
              </a:rPr>
              <a:t>La crue printanière : durée et amplitude très variable : du début avril au début juin</a:t>
            </a:r>
          </a:p>
          <a:p>
            <a:pPr marL="263525" indent="-2635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bg1"/>
                </a:solidFill>
              </a:rPr>
              <a:t>Durée moyenne de 8 semaines… sur 10 semaines</a:t>
            </a:r>
          </a:p>
          <a:p>
            <a:pPr marL="263525" indent="-2635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bg1"/>
                </a:solidFill>
              </a:rPr>
              <a:t>Grande variabilité des apports durant la crue : </a:t>
            </a:r>
            <a:r>
              <a:rPr lang="fr-CA" sz="1600" dirty="0">
                <a:solidFill>
                  <a:srgbClr val="FFFF00"/>
                </a:solidFill>
              </a:rPr>
              <a:t>tout peut arriver selon la pluie et la température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1585476-C4BE-5F85-E102-DFF37C094CBF}"/>
              </a:ext>
            </a:extLst>
          </p:cNvPr>
          <p:cNvCxnSpPr>
            <a:cxnSpLocks/>
          </p:cNvCxnSpPr>
          <p:nvPr/>
        </p:nvCxnSpPr>
        <p:spPr>
          <a:xfrm flipH="1" flipV="1">
            <a:off x="6280151" y="3607724"/>
            <a:ext cx="6349" cy="27781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5E0E0F4E-CAA9-EA3C-0D3D-5B59DB1802B6}"/>
              </a:ext>
            </a:extLst>
          </p:cNvPr>
          <p:cNvSpPr txBox="1"/>
          <p:nvPr/>
        </p:nvSpPr>
        <p:spPr>
          <a:xfrm>
            <a:off x="311457" y="853566"/>
            <a:ext cx="8466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Apports printaniers forts -&gt; remplissage assuré, mais </a:t>
            </a:r>
            <a:r>
              <a:rPr lang="fr-CA" b="1" dirty="0">
                <a:solidFill>
                  <a:srgbClr val="FF0000"/>
                </a:solidFill>
              </a:rPr>
              <a:t>risque d’inondation en fin de crue</a:t>
            </a:r>
          </a:p>
          <a:p>
            <a:r>
              <a:rPr lang="fr-CA" b="1" dirty="0"/>
              <a:t>Apports printaniers faibles -&gt; pas de risque d’inondation, mais </a:t>
            </a:r>
            <a:r>
              <a:rPr lang="fr-CA" b="1" dirty="0">
                <a:solidFill>
                  <a:srgbClr val="FF0000"/>
                </a:solidFill>
              </a:rPr>
              <a:t>remplissage compromis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DC5764-D678-D955-E5B4-E9A36DE6F0B0}"/>
              </a:ext>
            </a:extLst>
          </p:cNvPr>
          <p:cNvSpPr txBox="1"/>
          <p:nvPr/>
        </p:nvSpPr>
        <p:spPr>
          <a:xfrm>
            <a:off x="0" y="-13818"/>
            <a:ext cx="4296561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Principes de gestion du réservoir Kénogami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A42CDAA-2A86-57B8-35F5-0C16F937284B}"/>
              </a:ext>
            </a:extLst>
          </p:cNvPr>
          <p:cNvSpPr txBox="1"/>
          <p:nvPr/>
        </p:nvSpPr>
        <p:spPr>
          <a:xfrm>
            <a:off x="1874067" y="368882"/>
            <a:ext cx="6437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B0F0"/>
                </a:solidFill>
              </a:rPr>
              <a:t>L’enjeu du remplissage au printemps</a:t>
            </a:r>
          </a:p>
        </p:txBody>
      </p:sp>
    </p:spTree>
    <p:extLst>
      <p:ext uri="{BB962C8B-B14F-4D97-AF65-F5344CB8AC3E}">
        <p14:creationId xmlns:p14="http://schemas.microsoft.com/office/powerpoint/2010/main" val="1523367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67D6F47-4B37-BA29-C350-17A6E7A924B3}"/>
              </a:ext>
            </a:extLst>
          </p:cNvPr>
          <p:cNvSpPr/>
          <p:nvPr/>
        </p:nvSpPr>
        <p:spPr>
          <a:xfrm>
            <a:off x="0" y="5012575"/>
            <a:ext cx="9144000" cy="184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58CF91C-2840-731F-B6C6-E8BFF2854D31}"/>
              </a:ext>
            </a:extLst>
          </p:cNvPr>
          <p:cNvSpPr/>
          <p:nvPr/>
        </p:nvSpPr>
        <p:spPr>
          <a:xfrm>
            <a:off x="6509053" y="-1"/>
            <a:ext cx="2636782" cy="1010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157DEA2-4DC1-9D0E-7105-FF1201A967C1}"/>
              </a:ext>
            </a:extLst>
          </p:cNvPr>
          <p:cNvSpPr txBox="1"/>
          <p:nvPr/>
        </p:nvSpPr>
        <p:spPr>
          <a:xfrm>
            <a:off x="-27646" y="391812"/>
            <a:ext cx="906858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rgbClr val="FF0000"/>
                </a:solidFill>
              </a:rPr>
              <a:t>Risques associées aux évènement </a:t>
            </a:r>
            <a:r>
              <a:rPr lang="fr-CA" sz="2400" b="1" dirty="0" err="1">
                <a:solidFill>
                  <a:srgbClr val="FF0000"/>
                </a:solidFill>
              </a:rPr>
              <a:t>importans</a:t>
            </a:r>
            <a:r>
              <a:rPr lang="fr-CA" sz="2400" b="1" dirty="0">
                <a:solidFill>
                  <a:srgbClr val="FF0000"/>
                </a:solidFill>
              </a:rPr>
              <a:t> en fin de remplissage</a:t>
            </a:r>
          </a:p>
          <a:p>
            <a:pPr algn="ctr"/>
            <a:r>
              <a:rPr lang="fr-CA" sz="2400" b="1" dirty="0">
                <a:solidFill>
                  <a:srgbClr val="FF0000"/>
                </a:solidFill>
              </a:rPr>
              <a:t>Ex.: 2013 - Fortes pluies au début juin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1C23D90-077D-AB8B-9A5E-08053F49B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34" y="1277358"/>
            <a:ext cx="7611882" cy="55806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06EFA7-3B7D-3163-C8E7-498014932F35}"/>
              </a:ext>
            </a:extLst>
          </p:cNvPr>
          <p:cNvSpPr/>
          <p:nvPr/>
        </p:nvSpPr>
        <p:spPr>
          <a:xfrm>
            <a:off x="4698749" y="1296484"/>
            <a:ext cx="1308181" cy="2159379"/>
          </a:xfrm>
          <a:prstGeom prst="rect">
            <a:avLst/>
          </a:prstGeom>
          <a:solidFill>
            <a:srgbClr val="00B050">
              <a:alpha val="20000"/>
            </a:srgbClr>
          </a:solidFill>
          <a:ln w="9525">
            <a:solidFill>
              <a:srgbClr val="0023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1D0511-B6E7-9911-D307-26D5BD75F6E5}"/>
              </a:ext>
            </a:extLst>
          </p:cNvPr>
          <p:cNvSpPr/>
          <p:nvPr/>
        </p:nvSpPr>
        <p:spPr>
          <a:xfrm>
            <a:off x="6293665" y="1296499"/>
            <a:ext cx="295275" cy="2159379"/>
          </a:xfrm>
          <a:prstGeom prst="rect">
            <a:avLst/>
          </a:prstGeom>
          <a:solidFill>
            <a:srgbClr val="FF0000">
              <a:alpha val="20000"/>
            </a:srgbClr>
          </a:solidFill>
          <a:ln w="9525">
            <a:solidFill>
              <a:srgbClr val="0023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EFE0101-03BF-1CEA-0629-8C2A23794A98}"/>
              </a:ext>
            </a:extLst>
          </p:cNvPr>
          <p:cNvSpPr txBox="1"/>
          <p:nvPr/>
        </p:nvSpPr>
        <p:spPr>
          <a:xfrm>
            <a:off x="0" y="-13818"/>
            <a:ext cx="4296561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Principes de gestion du réservoir Kénogami</a:t>
            </a:r>
          </a:p>
        </p:txBody>
      </p:sp>
    </p:spTree>
    <p:extLst>
      <p:ext uri="{BB962C8B-B14F-4D97-AF65-F5344CB8AC3E}">
        <p14:creationId xmlns:p14="http://schemas.microsoft.com/office/powerpoint/2010/main" val="97559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E9F139F-44E8-2BFE-DBC0-CFBE195D9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0841"/>
            <a:ext cx="9144000" cy="50485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C22B35-3D1D-A8F0-C960-43EAD4B29884}"/>
              </a:ext>
            </a:extLst>
          </p:cNvPr>
          <p:cNvSpPr/>
          <p:nvPr/>
        </p:nvSpPr>
        <p:spPr>
          <a:xfrm>
            <a:off x="5674179" y="5847159"/>
            <a:ext cx="3216728" cy="212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C47752-830F-41C4-481A-BDAE51689E32}"/>
              </a:ext>
            </a:extLst>
          </p:cNvPr>
          <p:cNvSpPr/>
          <p:nvPr/>
        </p:nvSpPr>
        <p:spPr>
          <a:xfrm>
            <a:off x="0" y="2971800"/>
            <a:ext cx="9144000" cy="301262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CCC5B4-5F75-21F0-B69B-B4A86CE82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704" y="2941629"/>
            <a:ext cx="4534533" cy="29055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117ED9-C3EF-C03C-0B3D-7A18E37086AF}"/>
              </a:ext>
            </a:extLst>
          </p:cNvPr>
          <p:cNvSpPr/>
          <p:nvPr/>
        </p:nvSpPr>
        <p:spPr>
          <a:xfrm>
            <a:off x="4876800" y="4276436"/>
            <a:ext cx="2060437" cy="304800"/>
          </a:xfrm>
          <a:prstGeom prst="rect">
            <a:avLst/>
          </a:prstGeom>
          <a:solidFill>
            <a:srgbClr val="FFFF00">
              <a:alpha val="2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9D6C1E0-7960-5F9F-156F-7CA4BF1FC1C2}"/>
              </a:ext>
            </a:extLst>
          </p:cNvPr>
          <p:cNvSpPr/>
          <p:nvPr/>
        </p:nvSpPr>
        <p:spPr>
          <a:xfrm>
            <a:off x="6245679" y="1567543"/>
            <a:ext cx="2196192" cy="1381397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7DD359F-F9D8-AA00-B228-D41902545730}"/>
              </a:ext>
            </a:extLst>
          </p:cNvPr>
          <p:cNvSpPr/>
          <p:nvPr/>
        </p:nvSpPr>
        <p:spPr>
          <a:xfrm>
            <a:off x="2375807" y="2964181"/>
            <a:ext cx="4741273" cy="3020240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CE288F1F-4272-9393-6824-94B18EC7BBA4}"/>
              </a:ext>
            </a:extLst>
          </p:cNvPr>
          <p:cNvSpPr/>
          <p:nvPr/>
        </p:nvSpPr>
        <p:spPr>
          <a:xfrm rot="2731537">
            <a:off x="5915057" y="2473100"/>
            <a:ext cx="310242" cy="70212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7828" y="4594926"/>
            <a:ext cx="3982916" cy="412955"/>
          </a:xfrm>
        </p:spPr>
        <p:txBody>
          <a:bodyPr>
            <a:normAutofit fontScale="90000"/>
          </a:bodyPr>
          <a:lstStyle/>
          <a:p>
            <a:r>
              <a:rPr lang="fr-CA" dirty="0"/>
              <a:t>L’équipe de gestion des barrages</a:t>
            </a:r>
          </a:p>
        </p:txBody>
      </p:sp>
    </p:spTree>
    <p:extLst>
      <p:ext uri="{BB962C8B-B14F-4D97-AF65-F5344CB8AC3E}">
        <p14:creationId xmlns:p14="http://schemas.microsoft.com/office/powerpoint/2010/main" val="41830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5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425575"/>
            <a:ext cx="8147957" cy="3609156"/>
          </a:xfrm>
        </p:spPr>
        <p:txBody>
          <a:bodyPr>
            <a:normAutofit/>
          </a:bodyPr>
          <a:lstStyle/>
          <a:p>
            <a:r>
              <a:rPr lang="fr-CA" sz="2200" dirty="0"/>
              <a:t>Le bassin versant et le réservoir Kénogami</a:t>
            </a:r>
          </a:p>
          <a:p>
            <a:r>
              <a:rPr lang="fr-CA" sz="2200" dirty="0"/>
              <a:t>Principes de gestion du réservoir</a:t>
            </a:r>
          </a:p>
          <a:p>
            <a:r>
              <a:rPr lang="fr-CA" sz="2200" dirty="0"/>
              <a:t>Chronologie et gestion de la crue 2024</a:t>
            </a:r>
          </a:p>
          <a:p>
            <a:r>
              <a:rPr lang="fr-CA" sz="2200" dirty="0"/>
              <a:t>L’été 2024</a:t>
            </a:r>
          </a:p>
          <a:p>
            <a:r>
              <a:rPr lang="fr-CA" sz="2200" dirty="0"/>
              <a:t>Constats et conclusion</a:t>
            </a:r>
          </a:p>
          <a:p>
            <a:endParaRPr lang="fr-CA" sz="2200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4F9B221-8F3F-1007-99C9-F72013629180}"/>
              </a:ext>
            </a:extLst>
          </p:cNvPr>
          <p:cNvSpPr/>
          <p:nvPr/>
        </p:nvSpPr>
        <p:spPr>
          <a:xfrm>
            <a:off x="612321" y="2245709"/>
            <a:ext cx="8164286" cy="4195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75821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1AAF39E-712D-69EF-28F4-18DD1A4C2828}"/>
              </a:ext>
            </a:extLst>
          </p:cNvPr>
          <p:cNvSpPr txBox="1"/>
          <p:nvPr/>
        </p:nvSpPr>
        <p:spPr>
          <a:xfrm>
            <a:off x="377854" y="978020"/>
            <a:ext cx="873760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  <a:defRPr/>
            </a:pPr>
            <a:r>
              <a:rPr lang="fr-CA" sz="2000" b="1" u="sng" dirty="0">
                <a:solidFill>
                  <a:srgbClr val="000000"/>
                </a:solidFill>
              </a:rPr>
              <a:t>Variables d’état connues avec une bonne précision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fr-CA" b="1" dirty="0">
                <a:solidFill>
                  <a:srgbClr val="000000"/>
                </a:solidFill>
              </a:rPr>
              <a:t>Apports observés (eau arrivant au réservoir Kénogami)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fr-CA" b="1" dirty="0">
                <a:solidFill>
                  <a:srgbClr val="000000"/>
                </a:solidFill>
              </a:rPr>
              <a:t>Niveau au réservoir</a:t>
            </a:r>
          </a:p>
          <a:p>
            <a:pPr marL="285750" indent="-285750">
              <a:buFont typeface="Wingdings" panose="05000000000000000000" pitchFamily="2" charset="2"/>
              <a:buChar char="à"/>
              <a:defRPr/>
            </a:pPr>
            <a:endParaRPr lang="fr-CA" b="1" u="sng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  <a:defRPr/>
            </a:pPr>
            <a:r>
              <a:rPr lang="fr-CA" sz="2000" b="1" u="sng" dirty="0">
                <a:solidFill>
                  <a:srgbClr val="000000"/>
                </a:solidFill>
              </a:rPr>
              <a:t>Variable d’état connue avec une certaine incertitude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fr-CA" b="1" dirty="0">
                <a:solidFill>
                  <a:srgbClr val="000000"/>
                </a:solidFill>
              </a:rPr>
              <a:t>Neige au sol</a:t>
            </a:r>
          </a:p>
          <a:p>
            <a:pPr marL="285750" indent="-285750">
              <a:buFont typeface="Wingdings" panose="05000000000000000000" pitchFamily="2" charset="2"/>
              <a:buChar char="à"/>
              <a:defRPr/>
            </a:pPr>
            <a:endParaRPr lang="fr-CA" b="1" u="sng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  <a:defRPr/>
            </a:pPr>
            <a:endParaRPr lang="fr-CA" b="1" u="sng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  <a:defRPr/>
            </a:pPr>
            <a:r>
              <a:rPr lang="fr-CA" sz="2000" b="1" u="sng" dirty="0">
                <a:solidFill>
                  <a:srgbClr val="000000"/>
                </a:solidFill>
              </a:rPr>
              <a:t>Variables futures pratiquement </a:t>
            </a:r>
            <a:r>
              <a:rPr lang="fr-CA" sz="2000" b="1" u="sng" dirty="0" err="1">
                <a:solidFill>
                  <a:srgbClr val="000000"/>
                </a:solidFill>
              </a:rPr>
              <a:t>inconnes</a:t>
            </a:r>
            <a:r>
              <a:rPr lang="fr-CA" sz="2000" b="1" u="sng" dirty="0">
                <a:solidFill>
                  <a:srgbClr val="000000"/>
                </a:solidFill>
              </a:rPr>
              <a:t> : météo et apports prévus</a:t>
            </a:r>
          </a:p>
          <a:p>
            <a:pPr marL="285750" lvl="0" indent="-285750">
              <a:buFont typeface="Wingdings" panose="05000000000000000000" pitchFamily="2" charset="2"/>
              <a:buChar char="à"/>
              <a:defRPr/>
            </a:pPr>
            <a:endParaRPr lang="fr-CA" b="1" u="sng" dirty="0">
              <a:solidFill>
                <a:srgbClr val="FF660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à"/>
              <a:defRPr/>
            </a:pPr>
            <a:endParaRPr lang="fr-CA" b="1" u="sng" dirty="0">
              <a:solidFill>
                <a:srgbClr val="FF660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à"/>
              <a:defRPr/>
            </a:pPr>
            <a:endParaRPr lang="fr-CA" b="1" u="sng" dirty="0">
              <a:solidFill>
                <a:srgbClr val="FF660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à"/>
              <a:defRPr/>
            </a:pPr>
            <a:endParaRPr lang="fr-CA" b="1" u="sng" dirty="0">
              <a:solidFill>
                <a:srgbClr val="FF660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à"/>
              <a:defRPr/>
            </a:pPr>
            <a:r>
              <a:rPr lang="fr-CA" b="1" u="sng" dirty="0">
                <a:solidFill>
                  <a:srgbClr val="FF6600"/>
                </a:solidFill>
              </a:rPr>
              <a:t>Décision de gestion : débits évacués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fr-CA" b="1" dirty="0">
                <a:solidFill>
                  <a:srgbClr val="FF6600"/>
                </a:solidFill>
                <a:sym typeface="Wingdings" panose="05000000000000000000" pitchFamily="2" charset="2"/>
              </a:rPr>
              <a:t>Les soutirages sont ajustés régulièrement sur la base d’analyses</a:t>
            </a:r>
            <a:endParaRPr lang="fr-CA" b="1" dirty="0">
              <a:solidFill>
                <a:srgbClr val="FF66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370508-5F02-31B3-6E13-921D37CDED02}"/>
              </a:ext>
            </a:extLst>
          </p:cNvPr>
          <p:cNvSpPr txBox="1"/>
          <p:nvPr/>
        </p:nvSpPr>
        <p:spPr>
          <a:xfrm>
            <a:off x="0" y="-10624"/>
            <a:ext cx="5779589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fr-CA" sz="1800" b="1" dirty="0">
                <a:solidFill>
                  <a:schemeClr val="bg1">
                    <a:lumMod val="95000"/>
                  </a:schemeClr>
                </a:solidFill>
              </a:rPr>
              <a:t>Chronologie et gestion de la crue 2024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5B0D95A-D820-4FD9-45CB-54B1E7CFBD32}"/>
              </a:ext>
            </a:extLst>
          </p:cNvPr>
          <p:cNvSpPr txBox="1"/>
          <p:nvPr/>
        </p:nvSpPr>
        <p:spPr>
          <a:xfrm>
            <a:off x="144074" y="468309"/>
            <a:ext cx="61868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CA" sz="2000" b="1" dirty="0">
                <a:solidFill>
                  <a:srgbClr val="2D2E83"/>
                </a:solidFill>
                <a:sym typeface="Wingdings" panose="05000000000000000000" pitchFamily="2" charset="2"/>
              </a:rPr>
              <a:t>Données disponibles pour prendre la décision de gestion</a:t>
            </a:r>
            <a:endParaRPr kumimoji="0" lang="fr-CA" sz="2000" b="1" i="0" strike="noStrike" kern="1200" cap="none" spc="0" normalizeH="0" baseline="0" noProof="0" dirty="0">
              <a:ln>
                <a:noFill/>
              </a:ln>
              <a:solidFill>
                <a:srgbClr val="2D2E83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49136F7-E477-1BD4-A1F5-3218769E4281}"/>
              </a:ext>
            </a:extLst>
          </p:cNvPr>
          <p:cNvGrpSpPr/>
          <p:nvPr/>
        </p:nvGrpSpPr>
        <p:grpSpPr>
          <a:xfrm>
            <a:off x="281838" y="3653536"/>
            <a:ext cx="8833616" cy="1235353"/>
            <a:chOff x="146381" y="1939978"/>
            <a:chExt cx="8833616" cy="1262078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1839A525-AE7D-221D-9CAA-79D66A456746}"/>
                </a:ext>
              </a:extLst>
            </p:cNvPr>
            <p:cNvGrpSpPr/>
            <p:nvPr/>
          </p:nvGrpSpPr>
          <p:grpSpPr>
            <a:xfrm>
              <a:off x="146381" y="1939978"/>
              <a:ext cx="8737600" cy="919024"/>
              <a:chOff x="203199" y="510227"/>
              <a:chExt cx="8737600" cy="919024"/>
            </a:xfrm>
          </p:grpSpPr>
          <p:sp>
            <p:nvSpPr>
              <p:cNvPr id="12" name="Flèche : droite 11">
                <a:extLst>
                  <a:ext uri="{FF2B5EF4-FFF2-40B4-BE49-F238E27FC236}">
                    <a16:creationId xmlns:a16="http://schemas.microsoft.com/office/drawing/2014/main" id="{F2FBC9F2-50F5-706E-A653-9DC04E0307DF}"/>
                  </a:ext>
                </a:extLst>
              </p:cNvPr>
              <p:cNvSpPr/>
              <p:nvPr/>
            </p:nvSpPr>
            <p:spPr>
              <a:xfrm>
                <a:off x="436979" y="609853"/>
                <a:ext cx="8503820" cy="819398"/>
              </a:xfrm>
              <a:prstGeom prst="rightArrow">
                <a:avLst/>
              </a:prstGeom>
              <a:gradFill flip="none" rotWithShape="1">
                <a:gsLst>
                  <a:gs pos="23000">
                    <a:srgbClr val="92D050"/>
                  </a:gs>
                  <a:gs pos="0">
                    <a:srgbClr val="00B050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92A47CE-FA7C-72F4-89F4-C5AE73861CE1}"/>
                  </a:ext>
                </a:extLst>
              </p:cNvPr>
              <p:cNvSpPr/>
              <p:nvPr/>
            </p:nvSpPr>
            <p:spPr>
              <a:xfrm>
                <a:off x="436979" y="826618"/>
                <a:ext cx="1841762" cy="38974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1CE72D-FD46-3120-AEB0-974471FFE218}"/>
                  </a:ext>
                </a:extLst>
              </p:cNvPr>
              <p:cNvSpPr/>
              <p:nvPr/>
            </p:nvSpPr>
            <p:spPr>
              <a:xfrm>
                <a:off x="2278740" y="829559"/>
                <a:ext cx="1841762" cy="3823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F881011-5F88-9F2F-C06B-E3DFD166D2A5}"/>
                  </a:ext>
                </a:extLst>
              </p:cNvPr>
              <p:cNvSpPr txBox="1"/>
              <p:nvPr/>
            </p:nvSpPr>
            <p:spPr>
              <a:xfrm>
                <a:off x="2334254" y="891456"/>
                <a:ext cx="149554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050" b="1" dirty="0"/>
                  <a:t>Prévisions 6 jours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C28BE68-5C04-6682-1944-519126A6E880}"/>
                  </a:ext>
                </a:extLst>
              </p:cNvPr>
              <p:cNvSpPr txBox="1"/>
              <p:nvPr/>
            </p:nvSpPr>
            <p:spPr>
              <a:xfrm>
                <a:off x="457254" y="889751"/>
                <a:ext cx="182148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050" b="1" dirty="0"/>
                  <a:t>Observations 6 jours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50D23C6-23E6-54AA-8CEE-AB6602EBEE16}"/>
                  </a:ext>
                </a:extLst>
              </p:cNvPr>
              <p:cNvSpPr/>
              <p:nvPr/>
            </p:nvSpPr>
            <p:spPr>
              <a:xfrm>
                <a:off x="4116752" y="826101"/>
                <a:ext cx="683848" cy="38459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82F438A-3840-64F5-B6AB-0B0EF1791EEA}"/>
                  </a:ext>
                </a:extLst>
              </p:cNvPr>
              <p:cNvSpPr/>
              <p:nvPr/>
            </p:nvSpPr>
            <p:spPr>
              <a:xfrm>
                <a:off x="4800600" y="826331"/>
                <a:ext cx="683848" cy="38459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6C2D481-0C56-5E1D-FE37-A8B50967571E}"/>
                  </a:ext>
                </a:extLst>
              </p:cNvPr>
              <p:cNvSpPr/>
              <p:nvPr/>
            </p:nvSpPr>
            <p:spPr>
              <a:xfrm>
                <a:off x="5486875" y="826204"/>
                <a:ext cx="683848" cy="38459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7BE54F-8538-C860-BB47-7D17D2D395F7}"/>
                  </a:ext>
                </a:extLst>
              </p:cNvPr>
              <p:cNvSpPr/>
              <p:nvPr/>
            </p:nvSpPr>
            <p:spPr>
              <a:xfrm>
                <a:off x="6170291" y="825087"/>
                <a:ext cx="683848" cy="38884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D1236EF-9648-1D43-7203-F3388106835A}"/>
                  </a:ext>
                </a:extLst>
              </p:cNvPr>
              <p:cNvSpPr/>
              <p:nvPr/>
            </p:nvSpPr>
            <p:spPr>
              <a:xfrm>
                <a:off x="6856998" y="825087"/>
                <a:ext cx="683848" cy="3874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54BD54DF-5C72-FB15-BE8C-C463C3CE60D8}"/>
                  </a:ext>
                </a:extLst>
              </p:cNvPr>
              <p:cNvSpPr txBox="1"/>
              <p:nvPr/>
            </p:nvSpPr>
            <p:spPr>
              <a:xfrm>
                <a:off x="4116751" y="882401"/>
                <a:ext cx="482404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050" b="1" dirty="0"/>
                  <a:t>Sem. 2	         Sem. 3         Sem. 4           Sem. 5          Sem. 6          Sem. 7           </a:t>
                </a:r>
                <a:r>
                  <a:rPr lang="fr-CA" sz="1400" b="1" dirty="0"/>
                  <a:t>…</a:t>
                </a:r>
                <a:endParaRPr lang="fr-CA" sz="1050" b="1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86559B2-1EBC-FFFA-E3EC-556BFA63B580}"/>
                  </a:ext>
                </a:extLst>
              </p:cNvPr>
              <p:cNvSpPr/>
              <p:nvPr/>
            </p:nvSpPr>
            <p:spPr>
              <a:xfrm>
                <a:off x="7549067" y="826875"/>
                <a:ext cx="683848" cy="38382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9BB018F-68F0-8CD6-5093-329ED4B3215D}"/>
                  </a:ext>
                </a:extLst>
              </p:cNvPr>
              <p:cNvSpPr txBox="1"/>
              <p:nvPr/>
            </p:nvSpPr>
            <p:spPr>
              <a:xfrm>
                <a:off x="203199" y="510227"/>
                <a:ext cx="26367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b="1" dirty="0"/>
                  <a:t>Fiabilité de l’info élevée …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FC91C13-59C5-406F-C122-B6D85E866628}"/>
                  </a:ext>
                </a:extLst>
              </p:cNvPr>
              <p:cNvSpPr txBox="1"/>
              <p:nvPr/>
            </p:nvSpPr>
            <p:spPr>
              <a:xfrm>
                <a:off x="2980087" y="522663"/>
                <a:ext cx="15867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b="1" dirty="0"/>
                  <a:t>… fiabilité diminue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CE6BE05-D342-1979-2BFB-85EC74F7A3C0}"/>
                  </a:ext>
                </a:extLst>
              </p:cNvPr>
              <p:cNvSpPr txBox="1"/>
              <p:nvPr/>
            </p:nvSpPr>
            <p:spPr>
              <a:xfrm>
                <a:off x="5005296" y="527974"/>
                <a:ext cx="12044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b="1" dirty="0"/>
                  <a:t>Fiabilité nulle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A23BC3-F946-CC65-01DC-8CC7D677B3B0}"/>
                </a:ext>
              </a:extLst>
            </p:cNvPr>
            <p:cNvSpPr/>
            <p:nvPr/>
          </p:nvSpPr>
          <p:spPr>
            <a:xfrm>
              <a:off x="7816216" y="2925057"/>
              <a:ext cx="1163781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26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558CF91C-2840-731F-B6C6-E8BFF2854D31}"/>
              </a:ext>
            </a:extLst>
          </p:cNvPr>
          <p:cNvSpPr/>
          <p:nvPr/>
        </p:nvSpPr>
        <p:spPr>
          <a:xfrm>
            <a:off x="6599583" y="-1"/>
            <a:ext cx="2636782" cy="1010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41A71B-D792-AD81-BC40-040E610F9641}"/>
              </a:ext>
            </a:extLst>
          </p:cNvPr>
          <p:cNvSpPr/>
          <p:nvPr/>
        </p:nvSpPr>
        <p:spPr>
          <a:xfrm>
            <a:off x="7536873" y="0"/>
            <a:ext cx="1699491" cy="618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75F378F-1241-4035-75ED-10B2A12A6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" y="3003933"/>
            <a:ext cx="8737600" cy="376916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C3C11D5-F3DD-8C5A-8DA8-E543EB49B21C}"/>
              </a:ext>
            </a:extLst>
          </p:cNvPr>
          <p:cNvSpPr txBox="1"/>
          <p:nvPr/>
        </p:nvSpPr>
        <p:spPr>
          <a:xfrm>
            <a:off x="5878947" y="4473014"/>
            <a:ext cx="646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>
                <a:solidFill>
                  <a:srgbClr val="FF0000"/>
                </a:solidFill>
              </a:rPr>
              <a:t>2024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D826601-BA1E-9FB5-88AF-C1DD26F43742}"/>
              </a:ext>
            </a:extLst>
          </p:cNvPr>
          <p:cNvSpPr txBox="1"/>
          <p:nvPr/>
        </p:nvSpPr>
        <p:spPr>
          <a:xfrm rot="16200000">
            <a:off x="6040347" y="4355029"/>
            <a:ext cx="761119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CA" sz="1100" b="1" i="1" dirty="0">
                <a:solidFill>
                  <a:srgbClr val="0070C0"/>
                </a:solidFill>
                <a:latin typeface="Arial" panose="020B0604020202020204" pitchFamily="34" charset="0"/>
              </a:rPr>
              <a:t>15 juin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7DEB8712-ABD4-D5E9-E251-24249047D26E}"/>
              </a:ext>
            </a:extLst>
          </p:cNvPr>
          <p:cNvCxnSpPr/>
          <p:nvPr/>
        </p:nvCxnSpPr>
        <p:spPr>
          <a:xfrm flipH="1">
            <a:off x="5878947" y="4143374"/>
            <a:ext cx="276022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7F087147-8EAD-F9DD-6DEC-725C17BBB88C}"/>
              </a:ext>
            </a:extLst>
          </p:cNvPr>
          <p:cNvCxnSpPr/>
          <p:nvPr/>
        </p:nvCxnSpPr>
        <p:spPr>
          <a:xfrm flipH="1">
            <a:off x="5878947" y="4190999"/>
            <a:ext cx="276022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E93773A3-7438-1FDB-20F5-EB25EBA39D5E}"/>
              </a:ext>
            </a:extLst>
          </p:cNvPr>
          <p:cNvSpPr txBox="1"/>
          <p:nvPr/>
        </p:nvSpPr>
        <p:spPr>
          <a:xfrm>
            <a:off x="3378200" y="5655932"/>
            <a:ext cx="11369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27 mars 2024</a:t>
            </a:r>
            <a:endParaRPr lang="fr-CA" sz="1200" b="1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41E317B-32BF-5BC8-4885-01A852444F05}"/>
              </a:ext>
            </a:extLst>
          </p:cNvPr>
          <p:cNvSpPr txBox="1"/>
          <p:nvPr/>
        </p:nvSpPr>
        <p:spPr>
          <a:xfrm rot="16200000">
            <a:off x="-861419" y="4584049"/>
            <a:ext cx="2092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rgbClr val="000000"/>
                </a:solidFill>
              </a:rPr>
              <a:t>Niveau du réservoir (m)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2EEE5E1F-7AE6-82FD-12F4-FA5B2AFD2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459" y="4778588"/>
            <a:ext cx="1382760" cy="141742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49D7C4EB-8A94-62F2-0F52-AF342990C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0" y="4083629"/>
            <a:ext cx="1041401" cy="713796"/>
          </a:xfrm>
          <a:prstGeom prst="rect">
            <a:avLst/>
          </a:prstGeom>
        </p:spPr>
      </p:pic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00131889-7DDF-7025-00AC-6B65B1B64297}"/>
              </a:ext>
            </a:extLst>
          </p:cNvPr>
          <p:cNvSpPr/>
          <p:nvPr/>
        </p:nvSpPr>
        <p:spPr>
          <a:xfrm>
            <a:off x="4622800" y="4235450"/>
            <a:ext cx="1708150" cy="1993900"/>
          </a:xfrm>
          <a:custGeom>
            <a:avLst/>
            <a:gdLst>
              <a:gd name="connsiteX0" fmla="*/ 0 w 1708150"/>
              <a:gd name="connsiteY0" fmla="*/ 1949450 h 1993900"/>
              <a:gd name="connsiteX1" fmla="*/ 88900 w 1708150"/>
              <a:gd name="connsiteY1" fmla="*/ 1892300 h 1993900"/>
              <a:gd name="connsiteX2" fmla="*/ 95250 w 1708150"/>
              <a:gd name="connsiteY2" fmla="*/ 1911350 h 1993900"/>
              <a:gd name="connsiteX3" fmla="*/ 171450 w 1708150"/>
              <a:gd name="connsiteY3" fmla="*/ 1962150 h 1993900"/>
              <a:gd name="connsiteX4" fmla="*/ 247650 w 1708150"/>
              <a:gd name="connsiteY4" fmla="*/ 1943100 h 1993900"/>
              <a:gd name="connsiteX5" fmla="*/ 368300 w 1708150"/>
              <a:gd name="connsiteY5" fmla="*/ 1993900 h 1993900"/>
              <a:gd name="connsiteX6" fmla="*/ 476250 w 1708150"/>
              <a:gd name="connsiteY6" fmla="*/ 1943100 h 1993900"/>
              <a:gd name="connsiteX7" fmla="*/ 577850 w 1708150"/>
              <a:gd name="connsiteY7" fmla="*/ 1968500 h 1993900"/>
              <a:gd name="connsiteX8" fmla="*/ 622300 w 1708150"/>
              <a:gd name="connsiteY8" fmla="*/ 1949450 h 1993900"/>
              <a:gd name="connsiteX9" fmla="*/ 685800 w 1708150"/>
              <a:gd name="connsiteY9" fmla="*/ 1752600 h 1993900"/>
              <a:gd name="connsiteX10" fmla="*/ 781050 w 1708150"/>
              <a:gd name="connsiteY10" fmla="*/ 1651000 h 1993900"/>
              <a:gd name="connsiteX11" fmla="*/ 908050 w 1708150"/>
              <a:gd name="connsiteY11" fmla="*/ 946150 h 1993900"/>
              <a:gd name="connsiteX12" fmla="*/ 1028700 w 1708150"/>
              <a:gd name="connsiteY12" fmla="*/ 882650 h 1993900"/>
              <a:gd name="connsiteX13" fmla="*/ 1231900 w 1708150"/>
              <a:gd name="connsiteY13" fmla="*/ 254000 h 1993900"/>
              <a:gd name="connsiteX14" fmla="*/ 1327150 w 1708150"/>
              <a:gd name="connsiteY14" fmla="*/ 76200 h 1993900"/>
              <a:gd name="connsiteX15" fmla="*/ 1574800 w 1708150"/>
              <a:gd name="connsiteY15" fmla="*/ 63500 h 1993900"/>
              <a:gd name="connsiteX16" fmla="*/ 1708150 w 1708150"/>
              <a:gd name="connsiteY16" fmla="*/ 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08150" h="1993900">
                <a:moveTo>
                  <a:pt x="0" y="1949450"/>
                </a:moveTo>
                <a:cubicBezTo>
                  <a:pt x="36512" y="1924050"/>
                  <a:pt x="73025" y="1898650"/>
                  <a:pt x="88900" y="1892300"/>
                </a:cubicBezTo>
                <a:cubicBezTo>
                  <a:pt x="104775" y="1885950"/>
                  <a:pt x="81492" y="1899708"/>
                  <a:pt x="95250" y="1911350"/>
                </a:cubicBezTo>
                <a:cubicBezTo>
                  <a:pt x="109008" y="1922992"/>
                  <a:pt x="146050" y="1956858"/>
                  <a:pt x="171450" y="1962150"/>
                </a:cubicBezTo>
                <a:cubicBezTo>
                  <a:pt x="196850" y="1967442"/>
                  <a:pt x="214842" y="1937808"/>
                  <a:pt x="247650" y="1943100"/>
                </a:cubicBezTo>
                <a:cubicBezTo>
                  <a:pt x="280458" y="1948392"/>
                  <a:pt x="330200" y="1993900"/>
                  <a:pt x="368300" y="1993900"/>
                </a:cubicBezTo>
                <a:cubicBezTo>
                  <a:pt x="406400" y="1993900"/>
                  <a:pt x="441325" y="1947333"/>
                  <a:pt x="476250" y="1943100"/>
                </a:cubicBezTo>
                <a:cubicBezTo>
                  <a:pt x="511175" y="1938867"/>
                  <a:pt x="553508" y="1967442"/>
                  <a:pt x="577850" y="1968500"/>
                </a:cubicBezTo>
                <a:cubicBezTo>
                  <a:pt x="602192" y="1969558"/>
                  <a:pt x="604308" y="1985433"/>
                  <a:pt x="622300" y="1949450"/>
                </a:cubicBezTo>
                <a:cubicBezTo>
                  <a:pt x="640292" y="1913467"/>
                  <a:pt x="659342" y="1802342"/>
                  <a:pt x="685800" y="1752600"/>
                </a:cubicBezTo>
                <a:cubicBezTo>
                  <a:pt x="712258" y="1702858"/>
                  <a:pt x="744008" y="1785408"/>
                  <a:pt x="781050" y="1651000"/>
                </a:cubicBezTo>
                <a:cubicBezTo>
                  <a:pt x="818092" y="1516592"/>
                  <a:pt x="866775" y="1074208"/>
                  <a:pt x="908050" y="946150"/>
                </a:cubicBezTo>
                <a:cubicBezTo>
                  <a:pt x="949325" y="818092"/>
                  <a:pt x="974725" y="998008"/>
                  <a:pt x="1028700" y="882650"/>
                </a:cubicBezTo>
                <a:cubicBezTo>
                  <a:pt x="1082675" y="767292"/>
                  <a:pt x="1182158" y="388408"/>
                  <a:pt x="1231900" y="254000"/>
                </a:cubicBezTo>
                <a:cubicBezTo>
                  <a:pt x="1281642" y="119592"/>
                  <a:pt x="1270000" y="107950"/>
                  <a:pt x="1327150" y="76200"/>
                </a:cubicBezTo>
                <a:cubicBezTo>
                  <a:pt x="1384300" y="44450"/>
                  <a:pt x="1511300" y="76200"/>
                  <a:pt x="1574800" y="63500"/>
                </a:cubicBezTo>
                <a:cubicBezTo>
                  <a:pt x="1638300" y="50800"/>
                  <a:pt x="1673225" y="25400"/>
                  <a:pt x="1708150" y="0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E3F4798E-CBE4-C220-18E1-26F870ACE09F}"/>
              </a:ext>
            </a:extLst>
          </p:cNvPr>
          <p:cNvSpPr/>
          <p:nvPr/>
        </p:nvSpPr>
        <p:spPr>
          <a:xfrm>
            <a:off x="5232400" y="4083050"/>
            <a:ext cx="234950" cy="76200"/>
          </a:xfrm>
          <a:custGeom>
            <a:avLst/>
            <a:gdLst>
              <a:gd name="connsiteX0" fmla="*/ 0 w 234950"/>
              <a:gd name="connsiteY0" fmla="*/ 76200 h 76200"/>
              <a:gd name="connsiteX1" fmla="*/ 152400 w 234950"/>
              <a:gd name="connsiteY1" fmla="*/ 31750 h 76200"/>
              <a:gd name="connsiteX2" fmla="*/ 234950 w 234950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0" h="76200">
                <a:moveTo>
                  <a:pt x="0" y="76200"/>
                </a:moveTo>
                <a:cubicBezTo>
                  <a:pt x="56621" y="60325"/>
                  <a:pt x="113242" y="44450"/>
                  <a:pt x="152400" y="31750"/>
                </a:cubicBezTo>
                <a:cubicBezTo>
                  <a:pt x="191558" y="19050"/>
                  <a:pt x="213254" y="9525"/>
                  <a:pt x="234950" y="0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005836E9-33DD-A73C-1102-13BC4E40CCDB}"/>
              </a:ext>
            </a:extLst>
          </p:cNvPr>
          <p:cNvSpPr/>
          <p:nvPr/>
        </p:nvSpPr>
        <p:spPr>
          <a:xfrm>
            <a:off x="4533900" y="4159085"/>
            <a:ext cx="1771650" cy="1816514"/>
          </a:xfrm>
          <a:custGeom>
            <a:avLst/>
            <a:gdLst>
              <a:gd name="connsiteX0" fmla="*/ 0 w 1771650"/>
              <a:gd name="connsiteY0" fmla="*/ 1600365 h 1816514"/>
              <a:gd name="connsiteX1" fmla="*/ 114300 w 1771650"/>
              <a:gd name="connsiteY1" fmla="*/ 1676565 h 1816514"/>
              <a:gd name="connsiteX2" fmla="*/ 209550 w 1771650"/>
              <a:gd name="connsiteY2" fmla="*/ 1727365 h 1816514"/>
              <a:gd name="connsiteX3" fmla="*/ 317500 w 1771650"/>
              <a:gd name="connsiteY3" fmla="*/ 1816265 h 1816514"/>
              <a:gd name="connsiteX4" fmla="*/ 393700 w 1771650"/>
              <a:gd name="connsiteY4" fmla="*/ 1752765 h 1816514"/>
              <a:gd name="connsiteX5" fmla="*/ 463550 w 1771650"/>
              <a:gd name="connsiteY5" fmla="*/ 1714665 h 1816514"/>
              <a:gd name="connsiteX6" fmla="*/ 476250 w 1771650"/>
              <a:gd name="connsiteY6" fmla="*/ 1613065 h 1816514"/>
              <a:gd name="connsiteX7" fmla="*/ 533400 w 1771650"/>
              <a:gd name="connsiteY7" fmla="*/ 1524165 h 1816514"/>
              <a:gd name="connsiteX8" fmla="*/ 539750 w 1771650"/>
              <a:gd name="connsiteY8" fmla="*/ 1397165 h 1816514"/>
              <a:gd name="connsiteX9" fmla="*/ 660400 w 1771650"/>
              <a:gd name="connsiteY9" fmla="*/ 1174915 h 1816514"/>
              <a:gd name="connsiteX10" fmla="*/ 660400 w 1771650"/>
              <a:gd name="connsiteY10" fmla="*/ 1086015 h 1816514"/>
              <a:gd name="connsiteX11" fmla="*/ 704850 w 1771650"/>
              <a:gd name="connsiteY11" fmla="*/ 1073315 h 1816514"/>
              <a:gd name="connsiteX12" fmla="*/ 717550 w 1771650"/>
              <a:gd name="connsiteY12" fmla="*/ 927265 h 1816514"/>
              <a:gd name="connsiteX13" fmla="*/ 755650 w 1771650"/>
              <a:gd name="connsiteY13" fmla="*/ 908215 h 1816514"/>
              <a:gd name="connsiteX14" fmla="*/ 806450 w 1771650"/>
              <a:gd name="connsiteY14" fmla="*/ 641515 h 1816514"/>
              <a:gd name="connsiteX15" fmla="*/ 838200 w 1771650"/>
              <a:gd name="connsiteY15" fmla="*/ 597065 h 1816514"/>
              <a:gd name="connsiteX16" fmla="*/ 946150 w 1771650"/>
              <a:gd name="connsiteY16" fmla="*/ 463715 h 1816514"/>
              <a:gd name="connsiteX17" fmla="*/ 946150 w 1771650"/>
              <a:gd name="connsiteY17" fmla="*/ 387515 h 1816514"/>
              <a:gd name="connsiteX18" fmla="*/ 996950 w 1771650"/>
              <a:gd name="connsiteY18" fmla="*/ 336715 h 1816514"/>
              <a:gd name="connsiteX19" fmla="*/ 1047750 w 1771650"/>
              <a:gd name="connsiteY19" fmla="*/ 266865 h 1816514"/>
              <a:gd name="connsiteX20" fmla="*/ 1111250 w 1771650"/>
              <a:gd name="connsiteY20" fmla="*/ 171615 h 1816514"/>
              <a:gd name="connsiteX21" fmla="*/ 1174750 w 1771650"/>
              <a:gd name="connsiteY21" fmla="*/ 114465 h 1816514"/>
              <a:gd name="connsiteX22" fmla="*/ 1250950 w 1771650"/>
              <a:gd name="connsiteY22" fmla="*/ 50965 h 1816514"/>
              <a:gd name="connsiteX23" fmla="*/ 1358900 w 1771650"/>
              <a:gd name="connsiteY23" fmla="*/ 19215 h 1816514"/>
              <a:gd name="connsiteX24" fmla="*/ 1435100 w 1771650"/>
              <a:gd name="connsiteY24" fmla="*/ 6515 h 1816514"/>
              <a:gd name="connsiteX25" fmla="*/ 1581150 w 1771650"/>
              <a:gd name="connsiteY25" fmla="*/ 165 h 1816514"/>
              <a:gd name="connsiteX26" fmla="*/ 1727200 w 1771650"/>
              <a:gd name="connsiteY26" fmla="*/ 12865 h 1816514"/>
              <a:gd name="connsiteX27" fmla="*/ 1771650 w 1771650"/>
              <a:gd name="connsiteY27" fmla="*/ 12865 h 181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71650" h="1816514">
                <a:moveTo>
                  <a:pt x="0" y="1600365"/>
                </a:moveTo>
                <a:cubicBezTo>
                  <a:pt x="39687" y="1627881"/>
                  <a:pt x="79375" y="1655398"/>
                  <a:pt x="114300" y="1676565"/>
                </a:cubicBezTo>
                <a:cubicBezTo>
                  <a:pt x="149225" y="1697732"/>
                  <a:pt x="175683" y="1704082"/>
                  <a:pt x="209550" y="1727365"/>
                </a:cubicBezTo>
                <a:cubicBezTo>
                  <a:pt x="243417" y="1750648"/>
                  <a:pt x="286808" y="1812032"/>
                  <a:pt x="317500" y="1816265"/>
                </a:cubicBezTo>
                <a:cubicBezTo>
                  <a:pt x="348192" y="1820498"/>
                  <a:pt x="369358" y="1769698"/>
                  <a:pt x="393700" y="1752765"/>
                </a:cubicBezTo>
                <a:cubicBezTo>
                  <a:pt x="418042" y="1735832"/>
                  <a:pt x="449792" y="1737948"/>
                  <a:pt x="463550" y="1714665"/>
                </a:cubicBezTo>
                <a:cubicBezTo>
                  <a:pt x="477308" y="1691382"/>
                  <a:pt x="464608" y="1644815"/>
                  <a:pt x="476250" y="1613065"/>
                </a:cubicBezTo>
                <a:cubicBezTo>
                  <a:pt x="487892" y="1581315"/>
                  <a:pt x="522817" y="1560148"/>
                  <a:pt x="533400" y="1524165"/>
                </a:cubicBezTo>
                <a:cubicBezTo>
                  <a:pt x="543983" y="1488182"/>
                  <a:pt x="518583" y="1455373"/>
                  <a:pt x="539750" y="1397165"/>
                </a:cubicBezTo>
                <a:cubicBezTo>
                  <a:pt x="560917" y="1338957"/>
                  <a:pt x="640292" y="1226773"/>
                  <a:pt x="660400" y="1174915"/>
                </a:cubicBezTo>
                <a:cubicBezTo>
                  <a:pt x="680508" y="1123057"/>
                  <a:pt x="652992" y="1102948"/>
                  <a:pt x="660400" y="1086015"/>
                </a:cubicBezTo>
                <a:cubicBezTo>
                  <a:pt x="667808" y="1069082"/>
                  <a:pt x="695325" y="1099773"/>
                  <a:pt x="704850" y="1073315"/>
                </a:cubicBezTo>
                <a:cubicBezTo>
                  <a:pt x="714375" y="1046857"/>
                  <a:pt x="709083" y="954782"/>
                  <a:pt x="717550" y="927265"/>
                </a:cubicBezTo>
                <a:cubicBezTo>
                  <a:pt x="726017" y="899748"/>
                  <a:pt x="740833" y="955840"/>
                  <a:pt x="755650" y="908215"/>
                </a:cubicBezTo>
                <a:cubicBezTo>
                  <a:pt x="770467" y="860590"/>
                  <a:pt x="792692" y="693373"/>
                  <a:pt x="806450" y="641515"/>
                </a:cubicBezTo>
                <a:cubicBezTo>
                  <a:pt x="820208" y="589657"/>
                  <a:pt x="814917" y="626698"/>
                  <a:pt x="838200" y="597065"/>
                </a:cubicBezTo>
                <a:cubicBezTo>
                  <a:pt x="861483" y="567432"/>
                  <a:pt x="928158" y="498640"/>
                  <a:pt x="946150" y="463715"/>
                </a:cubicBezTo>
                <a:cubicBezTo>
                  <a:pt x="964142" y="428790"/>
                  <a:pt x="937683" y="408682"/>
                  <a:pt x="946150" y="387515"/>
                </a:cubicBezTo>
                <a:cubicBezTo>
                  <a:pt x="954617" y="366348"/>
                  <a:pt x="980017" y="356823"/>
                  <a:pt x="996950" y="336715"/>
                </a:cubicBezTo>
                <a:cubicBezTo>
                  <a:pt x="1013883" y="316607"/>
                  <a:pt x="1028700" y="294382"/>
                  <a:pt x="1047750" y="266865"/>
                </a:cubicBezTo>
                <a:cubicBezTo>
                  <a:pt x="1066800" y="239348"/>
                  <a:pt x="1090083" y="197015"/>
                  <a:pt x="1111250" y="171615"/>
                </a:cubicBezTo>
                <a:cubicBezTo>
                  <a:pt x="1132417" y="146215"/>
                  <a:pt x="1151467" y="134573"/>
                  <a:pt x="1174750" y="114465"/>
                </a:cubicBezTo>
                <a:cubicBezTo>
                  <a:pt x="1198033" y="94357"/>
                  <a:pt x="1220258" y="66840"/>
                  <a:pt x="1250950" y="50965"/>
                </a:cubicBezTo>
                <a:cubicBezTo>
                  <a:pt x="1281642" y="35090"/>
                  <a:pt x="1328208" y="26623"/>
                  <a:pt x="1358900" y="19215"/>
                </a:cubicBezTo>
                <a:cubicBezTo>
                  <a:pt x="1389592" y="11807"/>
                  <a:pt x="1398058" y="9690"/>
                  <a:pt x="1435100" y="6515"/>
                </a:cubicBezTo>
                <a:cubicBezTo>
                  <a:pt x="1472142" y="3340"/>
                  <a:pt x="1532467" y="-893"/>
                  <a:pt x="1581150" y="165"/>
                </a:cubicBezTo>
                <a:cubicBezTo>
                  <a:pt x="1629833" y="1223"/>
                  <a:pt x="1695450" y="10748"/>
                  <a:pt x="1727200" y="12865"/>
                </a:cubicBezTo>
                <a:cubicBezTo>
                  <a:pt x="1758950" y="14982"/>
                  <a:pt x="1765300" y="13923"/>
                  <a:pt x="1771650" y="12865"/>
                </a:cubicBezTo>
              </a:path>
            </a:pathLst>
          </a:custGeom>
          <a:noFill/>
          <a:ln w="9525">
            <a:solidFill>
              <a:srgbClr val="28BA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3384DE38-1E1C-FA8E-15AE-ECF5BAC80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00" y="5851578"/>
            <a:ext cx="54321" cy="74691"/>
          </a:xfrm>
          <a:prstGeom prst="rect">
            <a:avLst/>
          </a:prstGeom>
        </p:spPr>
      </p:pic>
      <p:sp>
        <p:nvSpPr>
          <p:cNvPr id="49" name="Ellipse 48">
            <a:extLst>
              <a:ext uri="{FF2B5EF4-FFF2-40B4-BE49-F238E27FC236}">
                <a16:creationId xmlns:a16="http://schemas.microsoft.com/office/drawing/2014/main" id="{43CF0D10-6775-6C89-F7F0-F610C15C01F2}"/>
              </a:ext>
            </a:extLst>
          </p:cNvPr>
          <p:cNvSpPr/>
          <p:nvPr/>
        </p:nvSpPr>
        <p:spPr>
          <a:xfrm>
            <a:off x="4381499" y="5711940"/>
            <a:ext cx="161925" cy="1649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28971E9-DECD-BF2F-3C86-01862292DB8D}"/>
              </a:ext>
            </a:extLst>
          </p:cNvPr>
          <p:cNvGrpSpPr/>
          <p:nvPr/>
        </p:nvGrpSpPr>
        <p:grpSpPr>
          <a:xfrm>
            <a:off x="4449670" y="5258792"/>
            <a:ext cx="1801065" cy="571876"/>
            <a:chOff x="2786752" y="1854976"/>
            <a:chExt cx="1801065" cy="571876"/>
          </a:xfrm>
        </p:grpSpPr>
        <p:sp>
          <p:nvSpPr>
            <p:cNvPr id="5" name="Flèche : double flèche horizontale 4">
              <a:extLst>
                <a:ext uri="{FF2B5EF4-FFF2-40B4-BE49-F238E27FC236}">
                  <a16:creationId xmlns:a16="http://schemas.microsoft.com/office/drawing/2014/main" id="{65500949-A3C0-C4D2-26AB-6CAC003CA4A0}"/>
                </a:ext>
              </a:extLst>
            </p:cNvPr>
            <p:cNvSpPr/>
            <p:nvPr/>
          </p:nvSpPr>
          <p:spPr>
            <a:xfrm>
              <a:off x="2786752" y="1854976"/>
              <a:ext cx="1801065" cy="571876"/>
            </a:xfrm>
            <a:prstGeom prst="left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9A9EDBF-D454-F086-FB8C-B23DA25FDE86}"/>
                </a:ext>
              </a:extLst>
            </p:cNvPr>
            <p:cNvSpPr txBox="1"/>
            <p:nvPr/>
          </p:nvSpPr>
          <p:spPr>
            <a:xfrm>
              <a:off x="3167319" y="1956248"/>
              <a:ext cx="1291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>
                  <a:solidFill>
                    <a:schemeClr val="bg1"/>
                  </a:solidFill>
                </a:rPr>
                <a:t>&gt; 10 sem.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86E182B-4211-58DE-B9B9-F9A6AF290593}"/>
              </a:ext>
            </a:extLst>
          </p:cNvPr>
          <p:cNvGrpSpPr/>
          <p:nvPr/>
        </p:nvGrpSpPr>
        <p:grpSpPr>
          <a:xfrm>
            <a:off x="141651" y="1508336"/>
            <a:ext cx="8833616" cy="1262078"/>
            <a:chOff x="146381" y="1939978"/>
            <a:chExt cx="8833616" cy="1262078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0F9FB042-73C7-87B6-8C92-D822B8B3559D}"/>
                </a:ext>
              </a:extLst>
            </p:cNvPr>
            <p:cNvGrpSpPr/>
            <p:nvPr/>
          </p:nvGrpSpPr>
          <p:grpSpPr>
            <a:xfrm>
              <a:off x="146381" y="1939978"/>
              <a:ext cx="8737600" cy="919024"/>
              <a:chOff x="203199" y="510227"/>
              <a:chExt cx="8737600" cy="919024"/>
            </a:xfrm>
          </p:grpSpPr>
          <p:sp>
            <p:nvSpPr>
              <p:cNvPr id="18" name="Flèche : droite 17">
                <a:extLst>
                  <a:ext uri="{FF2B5EF4-FFF2-40B4-BE49-F238E27FC236}">
                    <a16:creationId xmlns:a16="http://schemas.microsoft.com/office/drawing/2014/main" id="{68EE2491-1B4B-62E1-8573-728758745E11}"/>
                  </a:ext>
                </a:extLst>
              </p:cNvPr>
              <p:cNvSpPr/>
              <p:nvPr/>
            </p:nvSpPr>
            <p:spPr>
              <a:xfrm>
                <a:off x="436979" y="609853"/>
                <a:ext cx="8503820" cy="819398"/>
              </a:xfrm>
              <a:prstGeom prst="rightArrow">
                <a:avLst/>
              </a:prstGeom>
              <a:gradFill flip="none" rotWithShape="1">
                <a:gsLst>
                  <a:gs pos="23000">
                    <a:srgbClr val="92D050"/>
                  </a:gs>
                  <a:gs pos="0">
                    <a:srgbClr val="00B050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40CE4D-1B82-0690-9ABD-05374832EED1}"/>
                  </a:ext>
                </a:extLst>
              </p:cNvPr>
              <p:cNvSpPr/>
              <p:nvPr/>
            </p:nvSpPr>
            <p:spPr>
              <a:xfrm>
                <a:off x="436979" y="826618"/>
                <a:ext cx="1841762" cy="38974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3EB97D-0433-BD8C-3184-57FE7BCFBDF8}"/>
                  </a:ext>
                </a:extLst>
              </p:cNvPr>
              <p:cNvSpPr/>
              <p:nvPr/>
            </p:nvSpPr>
            <p:spPr>
              <a:xfrm>
                <a:off x="2278740" y="829559"/>
                <a:ext cx="1841762" cy="3823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C9C3928-FC5C-1193-0C66-983E4CC42437}"/>
                  </a:ext>
                </a:extLst>
              </p:cNvPr>
              <p:cNvSpPr txBox="1"/>
              <p:nvPr/>
            </p:nvSpPr>
            <p:spPr>
              <a:xfrm>
                <a:off x="2334254" y="891456"/>
                <a:ext cx="149554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050" b="1" dirty="0"/>
                  <a:t>Prévisions 6 jours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BB2BC2A-3748-CEF9-F862-B6CE0B5816B2}"/>
                  </a:ext>
                </a:extLst>
              </p:cNvPr>
              <p:cNvSpPr txBox="1"/>
              <p:nvPr/>
            </p:nvSpPr>
            <p:spPr>
              <a:xfrm>
                <a:off x="457254" y="889751"/>
                <a:ext cx="182148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050" b="1" dirty="0"/>
                  <a:t>Observations 6 jours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9494435-F5B7-621F-0560-B203B957FA1D}"/>
                  </a:ext>
                </a:extLst>
              </p:cNvPr>
              <p:cNvSpPr/>
              <p:nvPr/>
            </p:nvSpPr>
            <p:spPr>
              <a:xfrm>
                <a:off x="4116752" y="826101"/>
                <a:ext cx="683848" cy="38459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D73DDEB6-18FC-E22C-1DF7-61B1F1B77E8D}"/>
                  </a:ext>
                </a:extLst>
              </p:cNvPr>
              <p:cNvSpPr/>
              <p:nvPr/>
            </p:nvSpPr>
            <p:spPr>
              <a:xfrm>
                <a:off x="4800600" y="826331"/>
                <a:ext cx="683848" cy="38459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67F2FB2-53BA-BD06-3BDF-C1AE4B4F470C}"/>
                  </a:ext>
                </a:extLst>
              </p:cNvPr>
              <p:cNvSpPr/>
              <p:nvPr/>
            </p:nvSpPr>
            <p:spPr>
              <a:xfrm>
                <a:off x="5486875" y="826204"/>
                <a:ext cx="683848" cy="38459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5D64C8E-0B6F-A078-AD69-D5FEBF9C50B2}"/>
                  </a:ext>
                </a:extLst>
              </p:cNvPr>
              <p:cNvSpPr/>
              <p:nvPr/>
            </p:nvSpPr>
            <p:spPr>
              <a:xfrm>
                <a:off x="6170291" y="825087"/>
                <a:ext cx="683848" cy="38884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D10268A-0999-0C15-7012-6C7119479C0C}"/>
                  </a:ext>
                </a:extLst>
              </p:cNvPr>
              <p:cNvSpPr/>
              <p:nvPr/>
            </p:nvSpPr>
            <p:spPr>
              <a:xfrm>
                <a:off x="6856998" y="825087"/>
                <a:ext cx="683848" cy="3874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/>
              </a:p>
            </p:txBody>
          </p:sp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F3435FFF-4658-40B7-54E6-D321B7B9A71C}"/>
                  </a:ext>
                </a:extLst>
              </p:cNvPr>
              <p:cNvSpPr txBox="1"/>
              <p:nvPr/>
            </p:nvSpPr>
            <p:spPr>
              <a:xfrm>
                <a:off x="4116751" y="882401"/>
                <a:ext cx="482404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050" b="1" dirty="0"/>
                  <a:t>Sem. 2	         Sem. 3         Sem. 4           Sem. 5          Sem. 6          Sem. 7           </a:t>
                </a:r>
                <a:r>
                  <a:rPr lang="fr-CA" sz="1400" b="1" dirty="0"/>
                  <a:t>…</a:t>
                </a:r>
                <a:endParaRPr lang="fr-CA" sz="1050" b="1" dirty="0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BFCBA64-875D-8255-4819-8B748D5240C8}"/>
                  </a:ext>
                </a:extLst>
              </p:cNvPr>
              <p:cNvSpPr/>
              <p:nvPr/>
            </p:nvSpPr>
            <p:spPr>
              <a:xfrm>
                <a:off x="7549067" y="826875"/>
                <a:ext cx="683848" cy="38382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350"/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5454B0C-440F-031A-BF6A-A782544EC6BE}"/>
                  </a:ext>
                </a:extLst>
              </p:cNvPr>
              <p:cNvSpPr txBox="1"/>
              <p:nvPr/>
            </p:nvSpPr>
            <p:spPr>
              <a:xfrm>
                <a:off x="203199" y="510227"/>
                <a:ext cx="26367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b="1" dirty="0"/>
                  <a:t>Fiabilité de l’info élevée …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75AF7BF-06BB-D762-9A0E-95C2B643C793}"/>
                  </a:ext>
                </a:extLst>
              </p:cNvPr>
              <p:cNvSpPr txBox="1"/>
              <p:nvPr/>
            </p:nvSpPr>
            <p:spPr>
              <a:xfrm>
                <a:off x="2980087" y="522663"/>
                <a:ext cx="15867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b="1" dirty="0"/>
                  <a:t>… fiabilité diminue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ACEA71C-B5A5-4CFB-322A-1632CA8EB332}"/>
                  </a:ext>
                </a:extLst>
              </p:cNvPr>
              <p:cNvSpPr txBox="1"/>
              <p:nvPr/>
            </p:nvSpPr>
            <p:spPr>
              <a:xfrm>
                <a:off x="5005296" y="527974"/>
                <a:ext cx="12044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b="1" dirty="0"/>
                  <a:t>Fiabilité nulle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446369C-1CA5-DD1C-7D5A-DEFF6581D25B}"/>
                </a:ext>
              </a:extLst>
            </p:cNvPr>
            <p:cNvSpPr/>
            <p:nvPr/>
          </p:nvSpPr>
          <p:spPr>
            <a:xfrm>
              <a:off x="7816216" y="2925057"/>
              <a:ext cx="1163781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chemeClr val="tx1"/>
                </a:solidFill>
              </a:endParaRPr>
            </a:p>
          </p:txBody>
        </p:sp>
      </p:grp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5A4003A-80F8-A275-248E-CE24B5397FE0}"/>
              </a:ext>
            </a:extLst>
          </p:cNvPr>
          <p:cNvCxnSpPr>
            <a:cxnSpLocks/>
          </p:cNvCxnSpPr>
          <p:nvPr/>
        </p:nvCxnSpPr>
        <p:spPr>
          <a:xfrm flipH="1" flipV="1">
            <a:off x="6250735" y="3003933"/>
            <a:ext cx="35765" cy="33819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46F803D0-E53C-9B73-78EB-047C5D5E630B}"/>
              </a:ext>
            </a:extLst>
          </p:cNvPr>
          <p:cNvSpPr txBox="1"/>
          <p:nvPr/>
        </p:nvSpPr>
        <p:spPr>
          <a:xfrm>
            <a:off x="0" y="-10624"/>
            <a:ext cx="5779589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fr-CA" sz="1800" b="1" dirty="0">
                <a:solidFill>
                  <a:schemeClr val="bg1">
                    <a:lumMod val="95000"/>
                  </a:schemeClr>
                </a:solidFill>
              </a:rPr>
              <a:t>Chronologie et gestion de la crue 2024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4ED2D4-1B49-80E5-A822-40F612972A41}"/>
              </a:ext>
            </a:extLst>
          </p:cNvPr>
          <p:cNvSpPr txBox="1"/>
          <p:nvPr/>
        </p:nvSpPr>
        <p:spPr>
          <a:xfrm>
            <a:off x="1486699" y="572042"/>
            <a:ext cx="609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Rappel -&gt; durée de la crue au réservoir Kénogami : 8 semaines</a:t>
            </a:r>
          </a:p>
        </p:txBody>
      </p:sp>
    </p:spTree>
    <p:extLst>
      <p:ext uri="{BB962C8B-B14F-4D97-AF65-F5344CB8AC3E}">
        <p14:creationId xmlns:p14="http://schemas.microsoft.com/office/powerpoint/2010/main" val="304436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7" grpId="0"/>
      <p:bldP spid="41" grpId="0"/>
      <p:bldP spid="42" grpId="0"/>
      <p:bldP spid="45" grpId="0" animBg="1"/>
      <p:bldP spid="46" grpId="0" animBg="1"/>
      <p:bldP spid="47" grpId="0" animBg="1"/>
      <p:bldP spid="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/>
          <p:cNvSpPr txBox="1"/>
          <p:nvPr/>
        </p:nvSpPr>
        <p:spPr>
          <a:xfrm>
            <a:off x="115047" y="57693"/>
            <a:ext cx="4002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solidFill>
                  <a:srgbClr val="FFFFFF"/>
                </a:solidFill>
              </a:rPr>
              <a:t>Rappel : modèle hydrologique et incertitude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3B1449-4889-A2DC-249B-A207EEEF2D53}"/>
              </a:ext>
            </a:extLst>
          </p:cNvPr>
          <p:cNvSpPr/>
          <p:nvPr/>
        </p:nvSpPr>
        <p:spPr>
          <a:xfrm>
            <a:off x="6560820" y="0"/>
            <a:ext cx="2675545" cy="109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88859A-2865-9037-6935-F14C7F922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059"/>
            <a:ext cx="8849276" cy="31298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C0B3CE-F9E9-EF99-7AF0-20372B287C22}"/>
              </a:ext>
            </a:extLst>
          </p:cNvPr>
          <p:cNvSpPr/>
          <p:nvPr/>
        </p:nvSpPr>
        <p:spPr>
          <a:xfrm>
            <a:off x="7058261" y="85687"/>
            <a:ext cx="1906062" cy="2302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EED5E0-071B-0CF0-3EDE-ABD9BF383D4E}"/>
              </a:ext>
            </a:extLst>
          </p:cNvPr>
          <p:cNvSpPr/>
          <p:nvPr/>
        </p:nvSpPr>
        <p:spPr>
          <a:xfrm>
            <a:off x="7058261" y="2569306"/>
            <a:ext cx="1906062" cy="2175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C7B3F80-562C-9B20-8730-3089F858D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253" y="3539331"/>
            <a:ext cx="3337222" cy="172847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0AC3C1F-10FD-4B39-3475-58481B5AD917}"/>
              </a:ext>
            </a:extLst>
          </p:cNvPr>
          <p:cNvSpPr txBox="1"/>
          <p:nvPr/>
        </p:nvSpPr>
        <p:spPr>
          <a:xfrm>
            <a:off x="840508" y="548640"/>
            <a:ext cx="3180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Couvert de neige (mm d’ÉEN)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CC4B999-9051-774A-3E06-8738EB893267}"/>
              </a:ext>
            </a:extLst>
          </p:cNvPr>
          <p:cNvSpPr txBox="1"/>
          <p:nvPr/>
        </p:nvSpPr>
        <p:spPr>
          <a:xfrm>
            <a:off x="7041268" y="3558310"/>
            <a:ext cx="171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Apports (m3/s)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A4BB789-FA90-F65C-C5EF-6DBD15454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252" y="5292957"/>
            <a:ext cx="3337223" cy="149697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835BC08-A083-F033-99F5-E1B5E93458AE}"/>
              </a:ext>
            </a:extLst>
          </p:cNvPr>
          <p:cNvSpPr txBox="1"/>
          <p:nvPr/>
        </p:nvSpPr>
        <p:spPr>
          <a:xfrm>
            <a:off x="7000902" y="5307105"/>
            <a:ext cx="155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Niveau (m)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1DD8C88-0566-8175-9D07-524D1D94DE07}"/>
              </a:ext>
            </a:extLst>
          </p:cNvPr>
          <p:cNvCxnSpPr/>
          <p:nvPr/>
        </p:nvCxnSpPr>
        <p:spPr>
          <a:xfrm flipV="1">
            <a:off x="5095155" y="380991"/>
            <a:ext cx="0" cy="63546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9104BABB-3CA2-9307-22EA-E0BA339441E8}"/>
              </a:ext>
            </a:extLst>
          </p:cNvPr>
          <p:cNvSpPr txBox="1"/>
          <p:nvPr/>
        </p:nvSpPr>
        <p:spPr>
          <a:xfrm>
            <a:off x="115047" y="4425603"/>
            <a:ext cx="3459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b="1" dirty="0"/>
              <a:t>Neige : ~ 15</a:t>
            </a:r>
            <a:r>
              <a:rPr lang="fr-CA" b="1" baseline="30000" dirty="0"/>
              <a:t>ième</a:t>
            </a:r>
            <a:r>
              <a:rPr lang="fr-CA" b="1" dirty="0"/>
              <a:t> percentile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b="1" dirty="0"/>
              <a:t>Début de crue hâtif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b="1" dirty="0"/>
              <a:t>Début de remplissage hâtif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6F993D-5027-D741-1CB2-97D886B0479F}"/>
              </a:ext>
            </a:extLst>
          </p:cNvPr>
          <p:cNvSpPr txBox="1"/>
          <p:nvPr/>
        </p:nvSpPr>
        <p:spPr>
          <a:xfrm>
            <a:off x="0" y="-10624"/>
            <a:ext cx="5779589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fr-CA" sz="1800" b="1" dirty="0">
                <a:solidFill>
                  <a:schemeClr val="bg1">
                    <a:lumMod val="95000"/>
                  </a:schemeClr>
                </a:solidFill>
              </a:rPr>
              <a:t>Chronologie et gestion de la crue 2024</a:t>
            </a:r>
          </a:p>
        </p:txBody>
      </p:sp>
    </p:spTree>
    <p:extLst>
      <p:ext uri="{BB962C8B-B14F-4D97-AF65-F5344CB8AC3E}">
        <p14:creationId xmlns:p14="http://schemas.microsoft.com/office/powerpoint/2010/main" val="122466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C5FCC3F-0F6F-FD89-5553-4899CE8D9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" y="3003933"/>
            <a:ext cx="8737600" cy="3769161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FB18982-A409-26ED-556B-A56366905338}"/>
              </a:ext>
            </a:extLst>
          </p:cNvPr>
          <p:cNvCxnSpPr>
            <a:cxnSpLocks/>
          </p:cNvCxnSpPr>
          <p:nvPr/>
        </p:nvCxnSpPr>
        <p:spPr>
          <a:xfrm flipV="1">
            <a:off x="6286500" y="3429000"/>
            <a:ext cx="8685" cy="29568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F565A2E1-70C2-5205-DC61-3A1E35DEB986}"/>
              </a:ext>
            </a:extLst>
          </p:cNvPr>
          <p:cNvSpPr txBox="1"/>
          <p:nvPr/>
        </p:nvSpPr>
        <p:spPr>
          <a:xfrm rot="16200000">
            <a:off x="6040347" y="4355029"/>
            <a:ext cx="761119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CA" sz="1100" b="1" i="1" dirty="0">
                <a:solidFill>
                  <a:srgbClr val="0070C0"/>
                </a:solidFill>
                <a:latin typeface="Arial" panose="020B0604020202020204" pitchFamily="34" charset="0"/>
              </a:rPr>
              <a:t>15 juin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1D15F44-113B-1EC1-6438-6C714D7C174F}"/>
              </a:ext>
            </a:extLst>
          </p:cNvPr>
          <p:cNvCxnSpPr/>
          <p:nvPr/>
        </p:nvCxnSpPr>
        <p:spPr>
          <a:xfrm flipH="1">
            <a:off x="5878947" y="4143374"/>
            <a:ext cx="276022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53881B0-32C7-C86D-F7F0-C76F4738C6C0}"/>
              </a:ext>
            </a:extLst>
          </p:cNvPr>
          <p:cNvCxnSpPr/>
          <p:nvPr/>
        </p:nvCxnSpPr>
        <p:spPr>
          <a:xfrm flipH="1">
            <a:off x="5878947" y="4190999"/>
            <a:ext cx="276022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DB0320CA-E212-E93C-CDE8-558D92B36C7B}"/>
              </a:ext>
            </a:extLst>
          </p:cNvPr>
          <p:cNvSpPr txBox="1"/>
          <p:nvPr/>
        </p:nvSpPr>
        <p:spPr>
          <a:xfrm rot="16200000">
            <a:off x="-861419" y="4584049"/>
            <a:ext cx="2092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rgbClr val="000000"/>
                </a:solidFill>
              </a:rPr>
              <a:t>Niveau du réservoir (m)</a:t>
            </a: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946BEFA1-805E-E7B5-A482-DA67C7318FFD}"/>
              </a:ext>
            </a:extLst>
          </p:cNvPr>
          <p:cNvSpPr/>
          <p:nvPr/>
        </p:nvSpPr>
        <p:spPr>
          <a:xfrm>
            <a:off x="5232400" y="4083050"/>
            <a:ext cx="234950" cy="76200"/>
          </a:xfrm>
          <a:custGeom>
            <a:avLst/>
            <a:gdLst>
              <a:gd name="connsiteX0" fmla="*/ 0 w 234950"/>
              <a:gd name="connsiteY0" fmla="*/ 76200 h 76200"/>
              <a:gd name="connsiteX1" fmla="*/ 152400 w 234950"/>
              <a:gd name="connsiteY1" fmla="*/ 31750 h 76200"/>
              <a:gd name="connsiteX2" fmla="*/ 234950 w 234950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0" h="76200">
                <a:moveTo>
                  <a:pt x="0" y="76200"/>
                </a:moveTo>
                <a:cubicBezTo>
                  <a:pt x="56621" y="60325"/>
                  <a:pt x="113242" y="44450"/>
                  <a:pt x="152400" y="31750"/>
                </a:cubicBezTo>
                <a:cubicBezTo>
                  <a:pt x="191558" y="19050"/>
                  <a:pt x="213254" y="9525"/>
                  <a:pt x="234950" y="0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93A8CD-C542-87F4-6CB0-F5D0B62C9F78}"/>
              </a:ext>
            </a:extLst>
          </p:cNvPr>
          <p:cNvSpPr txBox="1"/>
          <p:nvPr/>
        </p:nvSpPr>
        <p:spPr>
          <a:xfrm>
            <a:off x="3416340" y="5606315"/>
            <a:ext cx="107311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fr-CA" sz="1200" b="1" dirty="0"/>
              <a:t>15 avril</a:t>
            </a:r>
          </a:p>
          <a:p>
            <a:r>
              <a:rPr lang="fr-CA" sz="1200" b="1" dirty="0"/>
              <a:t>ESP1 = 100%</a:t>
            </a:r>
          </a:p>
          <a:p>
            <a:r>
              <a:rPr lang="fr-CA" sz="1200" b="1" dirty="0"/>
              <a:t>ESP2 = 100%</a:t>
            </a:r>
            <a:endParaRPr lang="fr-CA" sz="12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E1CD96C-6763-CA88-ABD7-4396188359CA}"/>
              </a:ext>
            </a:extLst>
          </p:cNvPr>
          <p:cNvSpPr txBox="1"/>
          <p:nvPr/>
        </p:nvSpPr>
        <p:spPr>
          <a:xfrm>
            <a:off x="5411665" y="5577402"/>
            <a:ext cx="3197030" cy="83099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fr-CA" dirty="0"/>
              <a:t>25 avril</a:t>
            </a:r>
          </a:p>
          <a:p>
            <a:r>
              <a:rPr lang="fr-CA" dirty="0"/>
              <a:t>ESP1 = 94%</a:t>
            </a:r>
          </a:p>
          <a:p>
            <a:r>
              <a:rPr lang="fr-CA" dirty="0"/>
              <a:t>ESP2 = 97%</a:t>
            </a:r>
          </a:p>
          <a:p>
            <a:r>
              <a:rPr lang="fr-CA" dirty="0">
                <a:solidFill>
                  <a:srgbClr val="FF6600"/>
                </a:solidFill>
                <a:sym typeface="Wingdings" panose="05000000000000000000" pitchFamily="2" charset="2"/>
              </a:rPr>
              <a:t> </a:t>
            </a:r>
            <a:r>
              <a:rPr lang="fr-CA" dirty="0">
                <a:solidFill>
                  <a:srgbClr val="FF6600"/>
                </a:solidFill>
              </a:rPr>
              <a:t>Passage aux Qmin selon plan de gestion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7C29F8B-B22E-951F-F643-290D2A09152B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4489450" y="5558124"/>
            <a:ext cx="408350" cy="37135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38713B1-B83C-1990-5A27-765F56574B00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5144379" y="5446364"/>
            <a:ext cx="267286" cy="54653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D07442BD-366B-5463-D24F-8F8D9C233B83}"/>
              </a:ext>
            </a:extLst>
          </p:cNvPr>
          <p:cNvSpPr txBox="1"/>
          <p:nvPr/>
        </p:nvSpPr>
        <p:spPr>
          <a:xfrm>
            <a:off x="3822240" y="4288347"/>
            <a:ext cx="973442" cy="76944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fr-CA" dirty="0"/>
              <a:t>29 avril</a:t>
            </a:r>
          </a:p>
          <a:p>
            <a:r>
              <a:rPr lang="fr-CA" dirty="0">
                <a:solidFill>
                  <a:srgbClr val="FF0000"/>
                </a:solidFill>
              </a:rPr>
              <a:t>ESP1 = 70%</a:t>
            </a:r>
          </a:p>
          <a:p>
            <a:r>
              <a:rPr lang="fr-CA" dirty="0"/>
              <a:t>ESP2 = 93% </a:t>
            </a:r>
            <a:r>
              <a:rPr lang="fr-CA" sz="800" dirty="0"/>
              <a:t>(seuil 25%)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E6F971D7-ADA5-B655-3D5D-8A57D99A56B4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4795682" y="4673068"/>
            <a:ext cx="355440" cy="58735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694D39FD-4734-E65D-5D0E-2ED880F336B6}"/>
              </a:ext>
            </a:extLst>
          </p:cNvPr>
          <p:cNvCxnSpPr>
            <a:cxnSpLocks/>
          </p:cNvCxnSpPr>
          <p:nvPr/>
        </p:nvCxnSpPr>
        <p:spPr>
          <a:xfrm>
            <a:off x="5248694" y="2113280"/>
            <a:ext cx="14188" cy="304554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CC37B78F-8CBB-52B0-0C4B-55ED0CE541CA}"/>
              </a:ext>
            </a:extLst>
          </p:cNvPr>
          <p:cNvSpPr txBox="1"/>
          <p:nvPr/>
        </p:nvSpPr>
        <p:spPr>
          <a:xfrm>
            <a:off x="4083557" y="1609028"/>
            <a:ext cx="1795390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fr-CA" dirty="0"/>
              <a:t>1</a:t>
            </a:r>
            <a:r>
              <a:rPr lang="fr-CA" baseline="30000" dirty="0"/>
              <a:t>er</a:t>
            </a:r>
            <a:r>
              <a:rPr lang="fr-CA" dirty="0"/>
              <a:t> Mai</a:t>
            </a:r>
          </a:p>
          <a:p>
            <a:r>
              <a:rPr lang="fr-CA" dirty="0"/>
              <a:t>Photos du lac publiées sur Facebook …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77E644E-B723-1B1A-0DB4-BE9ABE6C0643}"/>
              </a:ext>
            </a:extLst>
          </p:cNvPr>
          <p:cNvSpPr/>
          <p:nvPr/>
        </p:nvSpPr>
        <p:spPr>
          <a:xfrm>
            <a:off x="4884247" y="5457941"/>
            <a:ext cx="121715" cy="1292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A2D624-0FB1-571F-77DC-74052058D116}"/>
              </a:ext>
            </a:extLst>
          </p:cNvPr>
          <p:cNvSpPr/>
          <p:nvPr/>
        </p:nvSpPr>
        <p:spPr>
          <a:xfrm>
            <a:off x="5047756" y="5346354"/>
            <a:ext cx="121715" cy="1292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548B114-8497-675A-1FE3-E57AF70800E5}"/>
              </a:ext>
            </a:extLst>
          </p:cNvPr>
          <p:cNvSpPr/>
          <p:nvPr/>
        </p:nvSpPr>
        <p:spPr>
          <a:xfrm>
            <a:off x="5134079" y="5247134"/>
            <a:ext cx="121715" cy="1292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B00A42A-CDD4-26AD-B675-8CF21355F03D}"/>
              </a:ext>
            </a:extLst>
          </p:cNvPr>
          <p:cNvSpPr/>
          <p:nvPr/>
        </p:nvSpPr>
        <p:spPr>
          <a:xfrm>
            <a:off x="5511070" y="4763372"/>
            <a:ext cx="121715" cy="1292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8E31EA-0E67-9AC7-8847-117A536BC3CC}"/>
              </a:ext>
            </a:extLst>
          </p:cNvPr>
          <p:cNvSpPr txBox="1"/>
          <p:nvPr/>
        </p:nvSpPr>
        <p:spPr>
          <a:xfrm>
            <a:off x="6783963" y="4771066"/>
            <a:ext cx="950338" cy="76944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fr-CA" dirty="0"/>
              <a:t>15 mai</a:t>
            </a:r>
          </a:p>
          <a:p>
            <a:r>
              <a:rPr lang="fr-CA" dirty="0">
                <a:solidFill>
                  <a:srgbClr val="FF0000"/>
                </a:solidFill>
              </a:rPr>
              <a:t>ESP1 = 23%</a:t>
            </a:r>
          </a:p>
          <a:p>
            <a:r>
              <a:rPr lang="fr-CA" dirty="0"/>
              <a:t>ESP2 = 88% </a:t>
            </a:r>
            <a:r>
              <a:rPr lang="fr-CA" sz="800" dirty="0"/>
              <a:t>(seuil 15%)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DCC3552-67E9-486B-2E16-770ADBB5BB0A}"/>
              </a:ext>
            </a:extLst>
          </p:cNvPr>
          <p:cNvCxnSpPr>
            <a:cxnSpLocks/>
            <a:stCxn id="5" idx="1"/>
            <a:endCxn id="3" idx="6"/>
          </p:cNvCxnSpPr>
          <p:nvPr/>
        </p:nvCxnSpPr>
        <p:spPr>
          <a:xfrm flipH="1" flipV="1">
            <a:off x="5632785" y="4828002"/>
            <a:ext cx="1151178" cy="32778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C366074D-2C2C-BF5F-F746-4FEDF71E7984}"/>
              </a:ext>
            </a:extLst>
          </p:cNvPr>
          <p:cNvSpPr/>
          <p:nvPr/>
        </p:nvSpPr>
        <p:spPr>
          <a:xfrm>
            <a:off x="5868510" y="4459933"/>
            <a:ext cx="121715" cy="1292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16B3B6D-1FB9-AAE6-79C3-F47945D49F3D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>
          <a:xfrm>
            <a:off x="4040993" y="3158589"/>
            <a:ext cx="1670082" cy="141171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D0980BFF-25A3-1D61-1A3F-97A6E0EE500F}"/>
              </a:ext>
            </a:extLst>
          </p:cNvPr>
          <p:cNvSpPr/>
          <p:nvPr/>
        </p:nvSpPr>
        <p:spPr>
          <a:xfrm>
            <a:off x="5693250" y="4551373"/>
            <a:ext cx="121715" cy="1292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CD1EFD2-AA9E-2FD1-6FC5-3AB164CA3835}"/>
              </a:ext>
            </a:extLst>
          </p:cNvPr>
          <p:cNvSpPr txBox="1"/>
          <p:nvPr/>
        </p:nvSpPr>
        <p:spPr>
          <a:xfrm>
            <a:off x="231575" y="2835423"/>
            <a:ext cx="380941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fr-CA" dirty="0"/>
              <a:t>21 mai</a:t>
            </a:r>
          </a:p>
          <a:p>
            <a:r>
              <a:rPr lang="fr-CA" dirty="0">
                <a:solidFill>
                  <a:srgbClr val="FF0000"/>
                </a:solidFill>
              </a:rPr>
              <a:t>ESP1 = 69% </a:t>
            </a:r>
            <a:r>
              <a:rPr lang="fr-CA" dirty="0">
                <a:solidFill>
                  <a:srgbClr val="FF00FF"/>
                </a:solidFill>
              </a:rPr>
              <a:t>mais 89% si passe aux Qmin estivaux</a:t>
            </a:r>
            <a:endParaRPr lang="fr-CA" dirty="0">
              <a:solidFill>
                <a:srgbClr val="FF0000"/>
              </a:solidFill>
            </a:endParaRPr>
          </a:p>
          <a:p>
            <a:r>
              <a:rPr lang="fr-CA" dirty="0">
                <a:solidFill>
                  <a:srgbClr val="FF0000"/>
                </a:solidFill>
              </a:rPr>
              <a:t>ESP2 = 61%</a:t>
            </a:r>
            <a:r>
              <a:rPr lang="fr-CA" sz="800" dirty="0">
                <a:solidFill>
                  <a:srgbClr val="FF0000"/>
                </a:solidFill>
              </a:rPr>
              <a:t>  </a:t>
            </a:r>
            <a:r>
              <a:rPr lang="fr-CA" dirty="0">
                <a:solidFill>
                  <a:srgbClr val="FF00FF"/>
                </a:solidFill>
              </a:rPr>
              <a:t>mais 85% si passe aux Qmin estivaux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291121E0-4CE6-48EC-BDD3-95F1119AAA50}"/>
              </a:ext>
            </a:extLst>
          </p:cNvPr>
          <p:cNvGrpSpPr/>
          <p:nvPr/>
        </p:nvGrpSpPr>
        <p:grpSpPr>
          <a:xfrm>
            <a:off x="85889" y="1578241"/>
            <a:ext cx="5740499" cy="2962221"/>
            <a:chOff x="85889" y="1578241"/>
            <a:chExt cx="5740499" cy="2962221"/>
          </a:xfrm>
        </p:grpSpPr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FAFB6D81-F7F8-C28B-B55D-EB6DFBBF886A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>
              <a:off x="3895307" y="2178406"/>
              <a:ext cx="1931081" cy="2362056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126A1D46-5CAD-5219-D9B9-36A09577DDC1}"/>
                </a:ext>
              </a:extLst>
            </p:cNvPr>
            <p:cNvSpPr txBox="1"/>
            <p:nvPr/>
          </p:nvSpPr>
          <p:spPr>
            <a:xfrm>
              <a:off x="85889" y="1578241"/>
              <a:ext cx="3809418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1"/>
              </a:lvl1pPr>
            </a:lstStyle>
            <a:p>
              <a:r>
                <a:rPr lang="fr-CA" dirty="0"/>
                <a:t>27 mai – Lors de la rencontre hebdomadaire avec les producteurs : Exposé de la situation. Minimum historique. </a:t>
              </a:r>
            </a:p>
            <a:p>
              <a:r>
                <a:rPr lang="fr-CA" dirty="0"/>
                <a:t>Analyse : +40 cm si passage au Qmin estivaux.</a:t>
              </a:r>
            </a:p>
            <a:p>
              <a:pPr marL="182563" indent="-182563"/>
              <a:r>
                <a:rPr lang="fr-CA" dirty="0">
                  <a:sym typeface="Wingdings" panose="05000000000000000000" pitchFamily="2" charset="2"/>
                </a:rPr>
                <a:t> </a:t>
              </a:r>
              <a:r>
                <a:rPr lang="fr-CA" dirty="0">
                  <a:solidFill>
                    <a:srgbClr val="FF00FF"/>
                  </a:solidFill>
                  <a:sym typeface="Wingdings" panose="05000000000000000000" pitchFamily="2" charset="2"/>
                </a:rPr>
                <a:t>Producteurs choisissent de dévier du plan de gestion, se mettent à 10 + 20 = 30 m</a:t>
              </a:r>
              <a:r>
                <a:rPr lang="fr-CA" baseline="30000" dirty="0">
                  <a:solidFill>
                    <a:srgbClr val="FF00FF"/>
                  </a:solidFill>
                  <a:sym typeface="Wingdings" panose="05000000000000000000" pitchFamily="2" charset="2"/>
                </a:rPr>
                <a:t>3</a:t>
              </a:r>
              <a:r>
                <a:rPr lang="fr-CA" dirty="0">
                  <a:solidFill>
                    <a:srgbClr val="FF00FF"/>
                  </a:solidFill>
                  <a:sym typeface="Wingdings" panose="05000000000000000000" pitchFamily="2" charset="2"/>
                </a:rPr>
                <a:t>/s</a:t>
              </a:r>
              <a:endParaRPr lang="fr-CA" dirty="0">
                <a:solidFill>
                  <a:srgbClr val="FF00FF"/>
                </a:solidFill>
              </a:endParaRPr>
            </a:p>
          </p:txBody>
        </p:sp>
      </p:grp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3DC6FDB-3464-B9F0-BB46-7136AAAED74B}"/>
              </a:ext>
            </a:extLst>
          </p:cNvPr>
          <p:cNvCxnSpPr>
            <a:cxnSpLocks/>
            <a:stCxn id="55" idx="2"/>
            <a:endCxn id="21" idx="0"/>
          </p:cNvCxnSpPr>
          <p:nvPr/>
        </p:nvCxnSpPr>
        <p:spPr>
          <a:xfrm flipH="1">
            <a:off x="5929368" y="1886201"/>
            <a:ext cx="1652078" cy="257373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BA426191-F63D-AD69-219A-C7D201D157B4}"/>
              </a:ext>
            </a:extLst>
          </p:cNvPr>
          <p:cNvSpPr txBox="1"/>
          <p:nvPr/>
        </p:nvSpPr>
        <p:spPr>
          <a:xfrm>
            <a:off x="6147435" y="1239870"/>
            <a:ext cx="2868022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fr-CA" dirty="0"/>
              <a:t>Caractérisation, par bilan hydrique :</a:t>
            </a:r>
          </a:p>
          <a:p>
            <a:pPr marL="171450" indent="-171450">
              <a:buFontTx/>
              <a:buChar char="-"/>
            </a:pPr>
            <a:r>
              <a:rPr lang="fr-CA" dirty="0"/>
              <a:t>du volume de crue au 31 mai 2024</a:t>
            </a:r>
          </a:p>
          <a:p>
            <a:pPr marL="171450" indent="-171450">
              <a:buFontTx/>
              <a:buChar char="-"/>
            </a:pPr>
            <a:r>
              <a:rPr lang="fr-CA" dirty="0"/>
              <a:t>Du volume évacué au 31 mai 2024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7080842-BC1B-F1E9-CB94-4D00C6A1B68E}"/>
              </a:ext>
            </a:extLst>
          </p:cNvPr>
          <p:cNvSpPr txBox="1"/>
          <p:nvPr/>
        </p:nvSpPr>
        <p:spPr>
          <a:xfrm>
            <a:off x="0" y="-11520"/>
            <a:ext cx="5779589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fr-CA" sz="1800" b="1" dirty="0">
                <a:solidFill>
                  <a:schemeClr val="bg1">
                    <a:lumMod val="95000"/>
                  </a:schemeClr>
                </a:solidFill>
              </a:rPr>
              <a:t>Chronologie et gestion de la crue 2024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7732759-643F-1558-9942-CDE80BC0C2F7}"/>
              </a:ext>
            </a:extLst>
          </p:cNvPr>
          <p:cNvSpPr txBox="1"/>
          <p:nvPr/>
        </p:nvSpPr>
        <p:spPr>
          <a:xfrm>
            <a:off x="85889" y="459322"/>
            <a:ext cx="608424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b="1" u="sng" dirty="0"/>
              <a:t>ESP</a:t>
            </a:r>
            <a:r>
              <a:rPr lang="fr-CA" u="sng" dirty="0"/>
              <a:t> ou </a:t>
            </a:r>
            <a:r>
              <a:rPr lang="fr-CA" b="1" u="sng" dirty="0"/>
              <a:t>E</a:t>
            </a:r>
            <a:r>
              <a:rPr lang="fr-CA" u="sng" dirty="0"/>
              <a:t>xtended </a:t>
            </a:r>
            <a:r>
              <a:rPr lang="fr-CA" b="1" u="sng" dirty="0" err="1"/>
              <a:t>S</a:t>
            </a:r>
            <a:r>
              <a:rPr lang="fr-CA" u="sng" dirty="0" err="1"/>
              <a:t>treamflow</a:t>
            </a:r>
            <a:r>
              <a:rPr lang="fr-CA" u="sng" dirty="0"/>
              <a:t> </a:t>
            </a:r>
            <a:r>
              <a:rPr lang="fr-CA" b="1" u="sng" dirty="0" err="1"/>
              <a:t>P</a:t>
            </a:r>
            <a:r>
              <a:rPr lang="fr-CA" u="sng" dirty="0" err="1"/>
              <a:t>rediction</a:t>
            </a:r>
            <a:endParaRPr lang="fr-CA" u="sng" dirty="0"/>
          </a:p>
          <a:p>
            <a:pPr algn="ctr"/>
            <a:r>
              <a:rPr lang="fr-CA" dirty="0"/>
              <a:t>Outil d’analyse utilisé à la DGB qui permet d’estimer les probabilités d’atteindre le niveau 163,50 m en date du 15 juin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9496958-07FC-05A1-3961-4BD819A74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974" y="2639104"/>
            <a:ext cx="6045564" cy="337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41" grpId="0" animBg="1"/>
      <p:bldP spid="4" grpId="0" animBg="1"/>
      <p:bldP spid="13" grpId="0" animBg="1"/>
      <p:bldP spid="20" grpId="0" animBg="1"/>
      <p:bldP spid="23" grpId="0" animBg="1"/>
      <p:bldP spid="3" grpId="0" animBg="1"/>
      <p:bldP spid="5" grpId="0" animBg="1"/>
      <p:bldP spid="21" grpId="0" animBg="1"/>
      <p:bldP spid="32" grpId="0" animBg="1"/>
      <p:bldP spid="31" grpId="0" animBg="1"/>
      <p:bldP spid="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0440453-D3B9-364E-EC1E-EDCDAA7B51BF}"/>
              </a:ext>
            </a:extLst>
          </p:cNvPr>
          <p:cNvSpPr txBox="1"/>
          <p:nvPr/>
        </p:nvSpPr>
        <p:spPr>
          <a:xfrm>
            <a:off x="0" y="1782"/>
            <a:ext cx="2424703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Gestion de la crue 2024</a:t>
            </a:r>
            <a:endParaRPr lang="fr-CA" sz="1800" dirty="0">
              <a:solidFill>
                <a:srgbClr val="FFFF00"/>
              </a:solidFill>
            </a:endParaRPr>
          </a:p>
        </p:txBody>
      </p:sp>
      <p:pic>
        <p:nvPicPr>
          <p:cNvPr id="6" name="Image 5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D37F8D51-2ABC-65C9-7300-8B9102F70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648" y="644493"/>
            <a:ext cx="10035345" cy="5643187"/>
          </a:xfrm>
          <a:prstGeom prst="rect">
            <a:avLst/>
          </a:prstGeom>
        </p:spPr>
      </p:pic>
      <p:sp>
        <p:nvSpPr>
          <p:cNvPr id="7" name="Accolade ouvrante 6">
            <a:extLst>
              <a:ext uri="{FF2B5EF4-FFF2-40B4-BE49-F238E27FC236}">
                <a16:creationId xmlns:a16="http://schemas.microsoft.com/office/drawing/2014/main" id="{14D99480-FFF5-6032-6AB2-8128ECDA17F8}"/>
              </a:ext>
            </a:extLst>
          </p:cNvPr>
          <p:cNvSpPr/>
          <p:nvPr/>
        </p:nvSpPr>
        <p:spPr>
          <a:xfrm flipH="1">
            <a:off x="1526640" y="2753619"/>
            <a:ext cx="240777" cy="2638515"/>
          </a:xfrm>
          <a:prstGeom prst="leftBrace">
            <a:avLst>
              <a:gd name="adj1" fmla="val 41666"/>
              <a:gd name="adj2" fmla="val 50000"/>
            </a:avLst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181F36-8DD5-28C9-8BCE-3973DEFA0D26}"/>
              </a:ext>
            </a:extLst>
          </p:cNvPr>
          <p:cNvSpPr txBox="1"/>
          <p:nvPr/>
        </p:nvSpPr>
        <p:spPr>
          <a:xfrm>
            <a:off x="1767417" y="2767280"/>
            <a:ext cx="3294777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rgbClr val="000000"/>
                </a:solidFill>
              </a:rPr>
              <a:t>Les 20 plus faibles volumes de crue.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rgbClr val="000000"/>
                </a:solidFill>
              </a:rPr>
              <a:t>Échantillon total de 107 crues printanières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b="1" dirty="0">
                <a:solidFill>
                  <a:srgbClr val="000000"/>
                </a:solidFill>
              </a:rPr>
              <a:t>2024 : 4</a:t>
            </a:r>
            <a:r>
              <a:rPr lang="fr-CA" sz="1400" b="1" baseline="30000" dirty="0">
                <a:solidFill>
                  <a:srgbClr val="000000"/>
                </a:solidFill>
              </a:rPr>
              <a:t>ième</a:t>
            </a:r>
            <a:r>
              <a:rPr lang="fr-CA" sz="1400" b="1" dirty="0">
                <a:solidFill>
                  <a:srgbClr val="000000"/>
                </a:solidFill>
              </a:rPr>
              <a:t> plus faible sur 107 années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b="1" dirty="0">
                <a:solidFill>
                  <a:srgbClr val="000000"/>
                </a:solidFill>
              </a:rPr>
              <a:t>Pas aussi faible en 68 ans (1956)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C18E99-677B-F6E8-B547-BC20927A1348}"/>
              </a:ext>
            </a:extLst>
          </p:cNvPr>
          <p:cNvSpPr txBox="1"/>
          <p:nvPr/>
        </p:nvSpPr>
        <p:spPr>
          <a:xfrm>
            <a:off x="1142656" y="635048"/>
            <a:ext cx="6719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rgbClr val="000000"/>
                </a:solidFill>
              </a:rPr>
              <a:t>Volume cumulé des apports hydriques du 1</a:t>
            </a:r>
            <a:r>
              <a:rPr lang="fr-CA" sz="2000" b="1" baseline="30000" dirty="0">
                <a:solidFill>
                  <a:srgbClr val="000000"/>
                </a:solidFill>
              </a:rPr>
              <a:t>er</a:t>
            </a:r>
            <a:r>
              <a:rPr lang="fr-CA" sz="2000" b="1" dirty="0">
                <a:solidFill>
                  <a:srgbClr val="000000"/>
                </a:solidFill>
              </a:rPr>
              <a:t> mars au 31 mai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D7994499-A15F-74E2-B2C6-450D1C26366C}"/>
              </a:ext>
            </a:extLst>
          </p:cNvPr>
          <p:cNvSpPr/>
          <p:nvPr/>
        </p:nvSpPr>
        <p:spPr>
          <a:xfrm>
            <a:off x="687042" y="3152418"/>
            <a:ext cx="289637" cy="141317"/>
          </a:xfrm>
          <a:prstGeom prst="rightArrow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6846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78D7BE05-50DD-6B84-EACF-26F46379B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795" y="635045"/>
            <a:ext cx="9899847" cy="557721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0440453-D3B9-364E-EC1E-EDCDAA7B51BF}"/>
              </a:ext>
            </a:extLst>
          </p:cNvPr>
          <p:cNvSpPr txBox="1"/>
          <p:nvPr/>
        </p:nvSpPr>
        <p:spPr>
          <a:xfrm>
            <a:off x="0" y="1782"/>
            <a:ext cx="2424703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Gestion de la crue 2024</a:t>
            </a:r>
            <a:endParaRPr lang="fr-CA" sz="1800" dirty="0">
              <a:solidFill>
                <a:srgbClr val="FFFF00"/>
              </a:solidFill>
            </a:endParaRPr>
          </a:p>
        </p:txBody>
      </p:sp>
      <p:sp>
        <p:nvSpPr>
          <p:cNvPr id="7" name="Accolade ouvrante 6">
            <a:extLst>
              <a:ext uri="{FF2B5EF4-FFF2-40B4-BE49-F238E27FC236}">
                <a16:creationId xmlns:a16="http://schemas.microsoft.com/office/drawing/2014/main" id="{14D99480-FFF5-6032-6AB2-8128ECDA17F8}"/>
              </a:ext>
            </a:extLst>
          </p:cNvPr>
          <p:cNvSpPr/>
          <p:nvPr/>
        </p:nvSpPr>
        <p:spPr>
          <a:xfrm flipH="1">
            <a:off x="1604972" y="2668839"/>
            <a:ext cx="124010" cy="2610171"/>
          </a:xfrm>
          <a:prstGeom prst="leftBrace">
            <a:avLst>
              <a:gd name="adj1" fmla="val 41666"/>
              <a:gd name="adj2" fmla="val 50000"/>
            </a:avLst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181F36-8DD5-28C9-8BCE-3973DEFA0D26}"/>
              </a:ext>
            </a:extLst>
          </p:cNvPr>
          <p:cNvSpPr txBox="1"/>
          <p:nvPr/>
        </p:nvSpPr>
        <p:spPr>
          <a:xfrm>
            <a:off x="1763980" y="2668839"/>
            <a:ext cx="3121839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rgbClr val="000000"/>
                </a:solidFill>
              </a:rPr>
              <a:t>Les 20 plus faibles volumes de débits évacués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rgbClr val="000000"/>
                </a:solidFill>
              </a:rPr>
              <a:t>Échantillon total de 110 volumes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b="1" dirty="0">
                <a:solidFill>
                  <a:srgbClr val="000000"/>
                </a:solidFill>
              </a:rPr>
              <a:t>2024 : 6</a:t>
            </a:r>
            <a:r>
              <a:rPr lang="fr-CA" sz="1400" b="1" baseline="30000" dirty="0">
                <a:solidFill>
                  <a:srgbClr val="000000"/>
                </a:solidFill>
              </a:rPr>
              <a:t>ième</a:t>
            </a:r>
            <a:r>
              <a:rPr lang="fr-CA" sz="1400" b="1" dirty="0">
                <a:solidFill>
                  <a:srgbClr val="000000"/>
                </a:solidFill>
              </a:rPr>
              <a:t> plus faible sur 110 années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b="1" dirty="0">
                <a:solidFill>
                  <a:srgbClr val="000000"/>
                </a:solidFill>
              </a:rPr>
              <a:t>Cohérent avec 4</a:t>
            </a:r>
            <a:r>
              <a:rPr lang="fr-CA" sz="1400" b="1" baseline="30000" dirty="0">
                <a:solidFill>
                  <a:srgbClr val="000000"/>
                </a:solidFill>
              </a:rPr>
              <a:t>ième</a:t>
            </a:r>
            <a:r>
              <a:rPr lang="fr-CA" sz="1400" b="1" dirty="0">
                <a:solidFill>
                  <a:srgbClr val="000000"/>
                </a:solidFill>
              </a:rPr>
              <a:t> plus faible volume de crue</a:t>
            </a:r>
            <a:r>
              <a:rPr lang="fr-CA" sz="1400" b="1" dirty="0">
                <a:solidFill>
                  <a:schemeClr val="bg1"/>
                </a:solidFill>
              </a:rPr>
              <a:t> crue)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C18E99-677B-F6E8-B547-BC20927A1348}"/>
              </a:ext>
            </a:extLst>
          </p:cNvPr>
          <p:cNvSpPr txBox="1"/>
          <p:nvPr/>
        </p:nvSpPr>
        <p:spPr>
          <a:xfrm>
            <a:off x="863557" y="644492"/>
            <a:ext cx="750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rgbClr val="FF6600"/>
                </a:solidFill>
              </a:rPr>
              <a:t>Débits évacués cumulé des apports hydriques du 1</a:t>
            </a:r>
            <a:r>
              <a:rPr lang="fr-CA" sz="2000" b="1" baseline="30000" dirty="0">
                <a:solidFill>
                  <a:srgbClr val="FF6600"/>
                </a:solidFill>
              </a:rPr>
              <a:t>er</a:t>
            </a:r>
            <a:r>
              <a:rPr lang="fr-CA" sz="2000" b="1" dirty="0">
                <a:solidFill>
                  <a:srgbClr val="FF6600"/>
                </a:solidFill>
              </a:rPr>
              <a:t> mars au 31 mai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42CF660F-5CD5-81AD-9107-490D988F959E}"/>
              </a:ext>
            </a:extLst>
          </p:cNvPr>
          <p:cNvSpPr/>
          <p:nvPr/>
        </p:nvSpPr>
        <p:spPr>
          <a:xfrm>
            <a:off x="718738" y="3385449"/>
            <a:ext cx="289637" cy="141317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445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C5FCC3F-0F6F-FD89-5553-4899CE8D9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" y="3003933"/>
            <a:ext cx="8737600" cy="3769161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FB18982-A409-26ED-556B-A56366905338}"/>
              </a:ext>
            </a:extLst>
          </p:cNvPr>
          <p:cNvCxnSpPr>
            <a:cxnSpLocks/>
          </p:cNvCxnSpPr>
          <p:nvPr/>
        </p:nvCxnSpPr>
        <p:spPr>
          <a:xfrm flipV="1">
            <a:off x="6286500" y="3429000"/>
            <a:ext cx="8685" cy="29568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F565A2E1-70C2-5205-DC61-3A1E35DEB986}"/>
              </a:ext>
            </a:extLst>
          </p:cNvPr>
          <p:cNvSpPr txBox="1"/>
          <p:nvPr/>
        </p:nvSpPr>
        <p:spPr>
          <a:xfrm rot="16200000">
            <a:off x="6040347" y="4355029"/>
            <a:ext cx="761119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CA" sz="1100" b="1" i="1" dirty="0">
                <a:solidFill>
                  <a:srgbClr val="0070C0"/>
                </a:solidFill>
                <a:latin typeface="Arial" panose="020B0604020202020204" pitchFamily="34" charset="0"/>
              </a:rPr>
              <a:t>15 juin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1D15F44-113B-1EC1-6438-6C714D7C174F}"/>
              </a:ext>
            </a:extLst>
          </p:cNvPr>
          <p:cNvCxnSpPr/>
          <p:nvPr/>
        </p:nvCxnSpPr>
        <p:spPr>
          <a:xfrm flipH="1">
            <a:off x="5878947" y="4143374"/>
            <a:ext cx="276022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53881B0-32C7-C86D-F7F0-C76F4738C6C0}"/>
              </a:ext>
            </a:extLst>
          </p:cNvPr>
          <p:cNvCxnSpPr/>
          <p:nvPr/>
        </p:nvCxnSpPr>
        <p:spPr>
          <a:xfrm flipH="1">
            <a:off x="5878947" y="4190999"/>
            <a:ext cx="276022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DB0320CA-E212-E93C-CDE8-558D92B36C7B}"/>
              </a:ext>
            </a:extLst>
          </p:cNvPr>
          <p:cNvSpPr txBox="1"/>
          <p:nvPr/>
        </p:nvSpPr>
        <p:spPr>
          <a:xfrm rot="16200000">
            <a:off x="-861419" y="4584049"/>
            <a:ext cx="2092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rgbClr val="000000"/>
                </a:solidFill>
              </a:rPr>
              <a:t>Niveau du réservoir (m)</a:t>
            </a: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946BEFA1-805E-E7B5-A482-DA67C7318FFD}"/>
              </a:ext>
            </a:extLst>
          </p:cNvPr>
          <p:cNvSpPr/>
          <p:nvPr/>
        </p:nvSpPr>
        <p:spPr>
          <a:xfrm>
            <a:off x="5232400" y="4083050"/>
            <a:ext cx="234950" cy="76200"/>
          </a:xfrm>
          <a:custGeom>
            <a:avLst/>
            <a:gdLst>
              <a:gd name="connsiteX0" fmla="*/ 0 w 234950"/>
              <a:gd name="connsiteY0" fmla="*/ 76200 h 76200"/>
              <a:gd name="connsiteX1" fmla="*/ 152400 w 234950"/>
              <a:gd name="connsiteY1" fmla="*/ 31750 h 76200"/>
              <a:gd name="connsiteX2" fmla="*/ 234950 w 234950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0" h="76200">
                <a:moveTo>
                  <a:pt x="0" y="76200"/>
                </a:moveTo>
                <a:cubicBezTo>
                  <a:pt x="56621" y="60325"/>
                  <a:pt x="113242" y="44450"/>
                  <a:pt x="152400" y="31750"/>
                </a:cubicBezTo>
                <a:cubicBezTo>
                  <a:pt x="191558" y="19050"/>
                  <a:pt x="213254" y="9525"/>
                  <a:pt x="234950" y="0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93A8CD-C542-87F4-6CB0-F5D0B62C9F78}"/>
              </a:ext>
            </a:extLst>
          </p:cNvPr>
          <p:cNvSpPr txBox="1"/>
          <p:nvPr/>
        </p:nvSpPr>
        <p:spPr>
          <a:xfrm>
            <a:off x="3416340" y="5606315"/>
            <a:ext cx="107311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fr-CA" sz="1200" b="1" dirty="0"/>
              <a:t>15 avril</a:t>
            </a:r>
          </a:p>
          <a:p>
            <a:r>
              <a:rPr lang="fr-CA" sz="1200" b="1" dirty="0"/>
              <a:t>ESP1 = 100%</a:t>
            </a:r>
          </a:p>
          <a:p>
            <a:r>
              <a:rPr lang="fr-CA" sz="1200" b="1" dirty="0"/>
              <a:t>ESP2 = 100%</a:t>
            </a:r>
            <a:endParaRPr lang="fr-CA" sz="12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E1CD96C-6763-CA88-ABD7-4396188359CA}"/>
              </a:ext>
            </a:extLst>
          </p:cNvPr>
          <p:cNvSpPr txBox="1"/>
          <p:nvPr/>
        </p:nvSpPr>
        <p:spPr>
          <a:xfrm>
            <a:off x="5411665" y="5577402"/>
            <a:ext cx="3197030" cy="83099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fr-CA" dirty="0"/>
              <a:t>25 avril</a:t>
            </a:r>
          </a:p>
          <a:p>
            <a:r>
              <a:rPr lang="fr-CA" dirty="0"/>
              <a:t>ESP1 = 94%</a:t>
            </a:r>
          </a:p>
          <a:p>
            <a:r>
              <a:rPr lang="fr-CA" dirty="0"/>
              <a:t>ESP2 = 97%</a:t>
            </a:r>
          </a:p>
          <a:p>
            <a:r>
              <a:rPr lang="fr-CA" dirty="0">
                <a:solidFill>
                  <a:srgbClr val="FF6600"/>
                </a:solidFill>
                <a:sym typeface="Wingdings" panose="05000000000000000000" pitchFamily="2" charset="2"/>
              </a:rPr>
              <a:t> </a:t>
            </a:r>
            <a:r>
              <a:rPr lang="fr-CA" dirty="0">
                <a:solidFill>
                  <a:srgbClr val="FF6600"/>
                </a:solidFill>
              </a:rPr>
              <a:t>Passage aux Qmin selon plan de gestion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7C29F8B-B22E-951F-F643-290D2A09152B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4489450" y="5558124"/>
            <a:ext cx="408350" cy="37135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38713B1-B83C-1990-5A27-765F56574B00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5144379" y="5446364"/>
            <a:ext cx="267286" cy="54653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D07442BD-366B-5463-D24F-8F8D9C233B83}"/>
              </a:ext>
            </a:extLst>
          </p:cNvPr>
          <p:cNvSpPr txBox="1"/>
          <p:nvPr/>
        </p:nvSpPr>
        <p:spPr>
          <a:xfrm>
            <a:off x="3822240" y="4288347"/>
            <a:ext cx="973442" cy="76944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fr-CA" dirty="0"/>
              <a:t>29 avril</a:t>
            </a:r>
          </a:p>
          <a:p>
            <a:r>
              <a:rPr lang="fr-CA" dirty="0">
                <a:solidFill>
                  <a:srgbClr val="FF0000"/>
                </a:solidFill>
              </a:rPr>
              <a:t>ESP1 = 70%</a:t>
            </a:r>
          </a:p>
          <a:p>
            <a:r>
              <a:rPr lang="fr-CA" dirty="0"/>
              <a:t>ESP2 = 93% </a:t>
            </a:r>
            <a:r>
              <a:rPr lang="fr-CA" sz="800" dirty="0"/>
              <a:t>(seuil 25%)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E6F971D7-ADA5-B655-3D5D-8A57D99A56B4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4795682" y="4673068"/>
            <a:ext cx="355440" cy="58735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694D39FD-4734-E65D-5D0E-2ED880F336B6}"/>
              </a:ext>
            </a:extLst>
          </p:cNvPr>
          <p:cNvCxnSpPr>
            <a:cxnSpLocks/>
          </p:cNvCxnSpPr>
          <p:nvPr/>
        </p:nvCxnSpPr>
        <p:spPr>
          <a:xfrm>
            <a:off x="5248694" y="2113280"/>
            <a:ext cx="14188" cy="304554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CC37B78F-8CBB-52B0-0C4B-55ED0CE541CA}"/>
              </a:ext>
            </a:extLst>
          </p:cNvPr>
          <p:cNvSpPr txBox="1"/>
          <p:nvPr/>
        </p:nvSpPr>
        <p:spPr>
          <a:xfrm>
            <a:off x="4083557" y="1609028"/>
            <a:ext cx="1795390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fr-CA" dirty="0"/>
              <a:t>1</a:t>
            </a:r>
            <a:r>
              <a:rPr lang="fr-CA" baseline="30000" dirty="0"/>
              <a:t>er</a:t>
            </a:r>
            <a:r>
              <a:rPr lang="fr-CA" dirty="0"/>
              <a:t> Mai</a:t>
            </a:r>
          </a:p>
          <a:p>
            <a:r>
              <a:rPr lang="fr-CA" dirty="0"/>
              <a:t>Photos du lac publiées sur Facebook …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77E644E-B723-1B1A-0DB4-BE9ABE6C0643}"/>
              </a:ext>
            </a:extLst>
          </p:cNvPr>
          <p:cNvSpPr/>
          <p:nvPr/>
        </p:nvSpPr>
        <p:spPr>
          <a:xfrm>
            <a:off x="4884247" y="5457941"/>
            <a:ext cx="121715" cy="1292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A2D624-0FB1-571F-77DC-74052058D116}"/>
              </a:ext>
            </a:extLst>
          </p:cNvPr>
          <p:cNvSpPr/>
          <p:nvPr/>
        </p:nvSpPr>
        <p:spPr>
          <a:xfrm>
            <a:off x="5047756" y="5346354"/>
            <a:ext cx="121715" cy="1292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548B114-8497-675A-1FE3-E57AF70800E5}"/>
              </a:ext>
            </a:extLst>
          </p:cNvPr>
          <p:cNvSpPr/>
          <p:nvPr/>
        </p:nvSpPr>
        <p:spPr>
          <a:xfrm>
            <a:off x="5134079" y="5247134"/>
            <a:ext cx="121715" cy="1292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B00A42A-CDD4-26AD-B675-8CF21355F03D}"/>
              </a:ext>
            </a:extLst>
          </p:cNvPr>
          <p:cNvSpPr/>
          <p:nvPr/>
        </p:nvSpPr>
        <p:spPr>
          <a:xfrm>
            <a:off x="5511070" y="4763372"/>
            <a:ext cx="121715" cy="1292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8E31EA-0E67-9AC7-8847-117A536BC3CC}"/>
              </a:ext>
            </a:extLst>
          </p:cNvPr>
          <p:cNvSpPr txBox="1"/>
          <p:nvPr/>
        </p:nvSpPr>
        <p:spPr>
          <a:xfrm>
            <a:off x="6783963" y="4771066"/>
            <a:ext cx="950338" cy="76944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fr-CA" dirty="0"/>
              <a:t>15 mai</a:t>
            </a:r>
          </a:p>
          <a:p>
            <a:r>
              <a:rPr lang="fr-CA" dirty="0">
                <a:solidFill>
                  <a:srgbClr val="FF0000"/>
                </a:solidFill>
              </a:rPr>
              <a:t>ESP1 = 23%</a:t>
            </a:r>
          </a:p>
          <a:p>
            <a:r>
              <a:rPr lang="fr-CA" dirty="0"/>
              <a:t>ESP2 = 88% </a:t>
            </a:r>
            <a:r>
              <a:rPr lang="fr-CA" sz="800" dirty="0"/>
              <a:t>(seuil 15%)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DCC3552-67E9-486B-2E16-770ADBB5BB0A}"/>
              </a:ext>
            </a:extLst>
          </p:cNvPr>
          <p:cNvCxnSpPr>
            <a:cxnSpLocks/>
            <a:stCxn id="5" idx="1"/>
            <a:endCxn id="3" idx="6"/>
          </p:cNvCxnSpPr>
          <p:nvPr/>
        </p:nvCxnSpPr>
        <p:spPr>
          <a:xfrm flipH="1" flipV="1">
            <a:off x="5632785" y="4828002"/>
            <a:ext cx="1151178" cy="32778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C366074D-2C2C-BF5F-F746-4FEDF71E7984}"/>
              </a:ext>
            </a:extLst>
          </p:cNvPr>
          <p:cNvSpPr/>
          <p:nvPr/>
        </p:nvSpPr>
        <p:spPr>
          <a:xfrm>
            <a:off x="5868510" y="4459933"/>
            <a:ext cx="121715" cy="1292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16B3B6D-1FB9-AAE6-79C3-F47945D49F3D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>
          <a:xfrm>
            <a:off x="4040993" y="3158589"/>
            <a:ext cx="1670082" cy="141171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D0980BFF-25A3-1D61-1A3F-97A6E0EE500F}"/>
              </a:ext>
            </a:extLst>
          </p:cNvPr>
          <p:cNvSpPr/>
          <p:nvPr/>
        </p:nvSpPr>
        <p:spPr>
          <a:xfrm>
            <a:off x="5693250" y="4551373"/>
            <a:ext cx="121715" cy="1292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CD1EFD2-AA9E-2FD1-6FC5-3AB164CA3835}"/>
              </a:ext>
            </a:extLst>
          </p:cNvPr>
          <p:cNvSpPr txBox="1"/>
          <p:nvPr/>
        </p:nvSpPr>
        <p:spPr>
          <a:xfrm>
            <a:off x="231575" y="2835423"/>
            <a:ext cx="380941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fr-CA" dirty="0"/>
              <a:t>21 mai</a:t>
            </a:r>
          </a:p>
          <a:p>
            <a:r>
              <a:rPr lang="fr-CA" dirty="0">
                <a:solidFill>
                  <a:srgbClr val="FF0000"/>
                </a:solidFill>
              </a:rPr>
              <a:t>ESP1 = 69% </a:t>
            </a:r>
            <a:r>
              <a:rPr lang="fr-CA" dirty="0">
                <a:solidFill>
                  <a:srgbClr val="FF00FF"/>
                </a:solidFill>
              </a:rPr>
              <a:t>mais 89% si passe aux Qmin estivaux</a:t>
            </a:r>
            <a:endParaRPr lang="fr-CA" dirty="0">
              <a:solidFill>
                <a:srgbClr val="FF0000"/>
              </a:solidFill>
            </a:endParaRPr>
          </a:p>
          <a:p>
            <a:r>
              <a:rPr lang="fr-CA" dirty="0">
                <a:solidFill>
                  <a:srgbClr val="FF0000"/>
                </a:solidFill>
              </a:rPr>
              <a:t>ESP2 = 61%</a:t>
            </a:r>
            <a:r>
              <a:rPr lang="fr-CA" sz="800" dirty="0">
                <a:solidFill>
                  <a:srgbClr val="FF0000"/>
                </a:solidFill>
              </a:rPr>
              <a:t> (seuil 15%) </a:t>
            </a:r>
            <a:r>
              <a:rPr lang="fr-CA" dirty="0">
                <a:solidFill>
                  <a:srgbClr val="FF00FF"/>
                </a:solidFill>
              </a:rPr>
              <a:t>mais 85% si passe aux Qmin estivaux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291121E0-4CE6-48EC-BDD3-95F1119AAA50}"/>
              </a:ext>
            </a:extLst>
          </p:cNvPr>
          <p:cNvGrpSpPr/>
          <p:nvPr/>
        </p:nvGrpSpPr>
        <p:grpSpPr>
          <a:xfrm>
            <a:off x="85889" y="1578241"/>
            <a:ext cx="5740499" cy="2962221"/>
            <a:chOff x="85889" y="1578241"/>
            <a:chExt cx="5740499" cy="2962221"/>
          </a:xfrm>
        </p:grpSpPr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FAFB6D81-F7F8-C28B-B55D-EB6DFBBF886A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>
              <a:off x="3895307" y="2178406"/>
              <a:ext cx="1931081" cy="2362056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126A1D46-5CAD-5219-D9B9-36A09577DDC1}"/>
                </a:ext>
              </a:extLst>
            </p:cNvPr>
            <p:cNvSpPr txBox="1"/>
            <p:nvPr/>
          </p:nvSpPr>
          <p:spPr>
            <a:xfrm>
              <a:off x="85889" y="1578241"/>
              <a:ext cx="3809418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1"/>
              </a:lvl1pPr>
            </a:lstStyle>
            <a:p>
              <a:r>
                <a:rPr lang="fr-CA" dirty="0"/>
                <a:t>27 mai – Lors de la rencontre hebdomadaire avec les producteurs : Exposé de la situation. Minimum historique. </a:t>
              </a:r>
            </a:p>
            <a:p>
              <a:r>
                <a:rPr lang="fr-CA" dirty="0"/>
                <a:t>Analyse : +40 cm si passage au Qmin estivaux.</a:t>
              </a:r>
            </a:p>
            <a:p>
              <a:pPr marL="182563" indent="-182563"/>
              <a:r>
                <a:rPr lang="fr-CA" dirty="0">
                  <a:sym typeface="Wingdings" panose="05000000000000000000" pitchFamily="2" charset="2"/>
                </a:rPr>
                <a:t> </a:t>
              </a:r>
              <a:r>
                <a:rPr lang="fr-CA" dirty="0">
                  <a:solidFill>
                    <a:srgbClr val="FF00FF"/>
                  </a:solidFill>
                  <a:sym typeface="Wingdings" panose="05000000000000000000" pitchFamily="2" charset="2"/>
                </a:rPr>
                <a:t>Producteurs choisissent de dévier du plan de gestion, se mettent à 10 + 20 = 30 m</a:t>
              </a:r>
              <a:r>
                <a:rPr lang="fr-CA" baseline="30000" dirty="0">
                  <a:solidFill>
                    <a:srgbClr val="FF00FF"/>
                  </a:solidFill>
                  <a:sym typeface="Wingdings" panose="05000000000000000000" pitchFamily="2" charset="2"/>
                </a:rPr>
                <a:t>3</a:t>
              </a:r>
              <a:r>
                <a:rPr lang="fr-CA" dirty="0">
                  <a:solidFill>
                    <a:srgbClr val="FF00FF"/>
                  </a:solidFill>
                  <a:sym typeface="Wingdings" panose="05000000000000000000" pitchFamily="2" charset="2"/>
                </a:rPr>
                <a:t>/s</a:t>
              </a:r>
              <a:endParaRPr lang="fr-CA" dirty="0">
                <a:solidFill>
                  <a:srgbClr val="FF00FF"/>
                </a:solidFill>
              </a:endParaRPr>
            </a:p>
          </p:txBody>
        </p:sp>
      </p:grp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3DC6FDB-3464-B9F0-BB46-7136AAAED74B}"/>
              </a:ext>
            </a:extLst>
          </p:cNvPr>
          <p:cNvCxnSpPr>
            <a:cxnSpLocks/>
            <a:stCxn id="55" idx="2"/>
            <a:endCxn id="21" idx="0"/>
          </p:cNvCxnSpPr>
          <p:nvPr/>
        </p:nvCxnSpPr>
        <p:spPr>
          <a:xfrm flipH="1">
            <a:off x="5929368" y="1886201"/>
            <a:ext cx="1652078" cy="257373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BA426191-F63D-AD69-219A-C7D201D157B4}"/>
              </a:ext>
            </a:extLst>
          </p:cNvPr>
          <p:cNvSpPr txBox="1"/>
          <p:nvPr/>
        </p:nvSpPr>
        <p:spPr>
          <a:xfrm>
            <a:off x="6147435" y="1239870"/>
            <a:ext cx="2868022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fr-CA" dirty="0"/>
              <a:t>Caractérisation, par bilan hydrique :</a:t>
            </a:r>
          </a:p>
          <a:p>
            <a:pPr marL="171450" indent="-171450">
              <a:buFontTx/>
              <a:buChar char="-"/>
            </a:pPr>
            <a:r>
              <a:rPr lang="fr-CA" dirty="0"/>
              <a:t>du volume de crue au 31 mai 2024</a:t>
            </a:r>
          </a:p>
          <a:p>
            <a:pPr marL="171450" indent="-171450">
              <a:buFontTx/>
              <a:buChar char="-"/>
            </a:pPr>
            <a:r>
              <a:rPr lang="fr-CA" dirty="0"/>
              <a:t>Du volume évacué au 31 mai 2024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B886C61-5C4A-0BB6-0C62-1CD30F4DDFC1}"/>
              </a:ext>
            </a:extLst>
          </p:cNvPr>
          <p:cNvGrpSpPr/>
          <p:nvPr/>
        </p:nvGrpSpPr>
        <p:grpSpPr>
          <a:xfrm>
            <a:off x="6032347" y="2100701"/>
            <a:ext cx="3008592" cy="2442469"/>
            <a:chOff x="6032347" y="2100701"/>
            <a:chExt cx="3008592" cy="2442469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02A7FD5C-494D-16B6-D287-7D1873BAC62F}"/>
                </a:ext>
              </a:extLst>
            </p:cNvPr>
            <p:cNvSpPr/>
            <p:nvPr/>
          </p:nvSpPr>
          <p:spPr>
            <a:xfrm>
              <a:off x="6032347" y="4413910"/>
              <a:ext cx="121715" cy="1292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070579E5-1456-FB13-5EE7-E8C50DDABBD7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6136237" y="2532532"/>
              <a:ext cx="1568488" cy="1900308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B4BD11F-3D12-03F3-8CF7-9D87AB166D2D}"/>
                </a:ext>
              </a:extLst>
            </p:cNvPr>
            <p:cNvSpPr txBox="1"/>
            <p:nvPr/>
          </p:nvSpPr>
          <p:spPr>
            <a:xfrm>
              <a:off x="7559039" y="2100701"/>
              <a:ext cx="14819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1"/>
              </a:lvl1pPr>
            </a:lstStyle>
            <a:p>
              <a:r>
                <a:rPr lang="fr-CA" dirty="0">
                  <a:solidFill>
                    <a:srgbClr val="00B050"/>
                  </a:solidFill>
                </a:rPr>
                <a:t>6 juin</a:t>
              </a:r>
            </a:p>
            <a:p>
              <a:r>
                <a:rPr lang="fr-CA" dirty="0">
                  <a:solidFill>
                    <a:srgbClr val="00B050"/>
                  </a:solidFill>
                </a:rPr>
                <a:t>Un gros système météo est prévu ! 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47080842-BC1B-F1E9-CB94-4D00C6A1B68E}"/>
              </a:ext>
            </a:extLst>
          </p:cNvPr>
          <p:cNvSpPr txBox="1"/>
          <p:nvPr/>
        </p:nvSpPr>
        <p:spPr>
          <a:xfrm>
            <a:off x="0" y="-11520"/>
            <a:ext cx="5779589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fr-CA" sz="1800" b="1" dirty="0">
                <a:solidFill>
                  <a:schemeClr val="bg1">
                    <a:lumMod val="95000"/>
                  </a:schemeClr>
                </a:solidFill>
              </a:rPr>
              <a:t>Chronologie et gestion de la crue 2024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7732759-643F-1558-9942-CDE80BC0C2F7}"/>
              </a:ext>
            </a:extLst>
          </p:cNvPr>
          <p:cNvSpPr txBox="1"/>
          <p:nvPr/>
        </p:nvSpPr>
        <p:spPr>
          <a:xfrm>
            <a:off x="85889" y="459322"/>
            <a:ext cx="608424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b="1" u="sng" dirty="0"/>
              <a:t>ESP</a:t>
            </a:r>
            <a:r>
              <a:rPr lang="fr-CA" u="sng" dirty="0"/>
              <a:t> ou </a:t>
            </a:r>
            <a:r>
              <a:rPr lang="fr-CA" b="1" u="sng" dirty="0"/>
              <a:t>E</a:t>
            </a:r>
            <a:r>
              <a:rPr lang="fr-CA" u="sng" dirty="0"/>
              <a:t>xtended </a:t>
            </a:r>
            <a:r>
              <a:rPr lang="fr-CA" b="1" u="sng" dirty="0" err="1"/>
              <a:t>S</a:t>
            </a:r>
            <a:r>
              <a:rPr lang="fr-CA" u="sng" dirty="0" err="1"/>
              <a:t>treamflow</a:t>
            </a:r>
            <a:r>
              <a:rPr lang="fr-CA" u="sng" dirty="0"/>
              <a:t> </a:t>
            </a:r>
            <a:r>
              <a:rPr lang="fr-CA" b="1" u="sng" dirty="0" err="1"/>
              <a:t>P</a:t>
            </a:r>
            <a:r>
              <a:rPr lang="fr-CA" u="sng" dirty="0" err="1"/>
              <a:t>rediction</a:t>
            </a:r>
            <a:endParaRPr lang="fr-CA" u="sng" dirty="0"/>
          </a:p>
          <a:p>
            <a:pPr algn="ctr"/>
            <a:r>
              <a:rPr lang="fr-CA" dirty="0"/>
              <a:t>Outil d’analyse utilisé à la DGB qui permet d’estimer les probabilités d’atteindre le niveau 163,50 m en date du 15 juin</a:t>
            </a:r>
          </a:p>
        </p:txBody>
      </p:sp>
    </p:spTree>
    <p:extLst>
      <p:ext uri="{BB962C8B-B14F-4D97-AF65-F5344CB8AC3E}">
        <p14:creationId xmlns:p14="http://schemas.microsoft.com/office/powerpoint/2010/main" val="183859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71C000-6A56-417B-65D3-5425335E6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987" y="1167229"/>
            <a:ext cx="4332575" cy="44468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4DB101-B2E6-9C6B-10DA-907AF83EA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10" y="1171259"/>
            <a:ext cx="4338290" cy="446975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0AA8A08-4253-B8FA-4950-B0DBA3BCA3D3}"/>
              </a:ext>
            </a:extLst>
          </p:cNvPr>
          <p:cNvSpPr txBox="1"/>
          <p:nvPr/>
        </p:nvSpPr>
        <p:spPr>
          <a:xfrm>
            <a:off x="233710" y="440032"/>
            <a:ext cx="449231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A" sz="1200" dirty="0">
                <a:solidFill>
                  <a:schemeClr val="bg1"/>
                </a:solidFill>
              </a:rPr>
              <a:t>Cumul de pluie prévu sur du 6 jours, du 7 juin AM au 13 juin AM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AC7DBD-8CC9-592A-B233-A45C2835F20B}"/>
              </a:ext>
            </a:extLst>
          </p:cNvPr>
          <p:cNvSpPr txBox="1"/>
          <p:nvPr/>
        </p:nvSpPr>
        <p:spPr>
          <a:xfrm>
            <a:off x="245141" y="936666"/>
            <a:ext cx="432114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A" sz="1200" dirty="0">
                <a:solidFill>
                  <a:schemeClr val="bg1"/>
                </a:solidFill>
              </a:rPr>
              <a:t>             Modèle atmosphérique canadien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185D85-1E42-8BAC-9B32-951A10B6C75E}"/>
              </a:ext>
            </a:extLst>
          </p:cNvPr>
          <p:cNvSpPr txBox="1"/>
          <p:nvPr/>
        </p:nvSpPr>
        <p:spPr>
          <a:xfrm>
            <a:off x="4743174" y="936667"/>
            <a:ext cx="431542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A" sz="1200" dirty="0">
                <a:solidFill>
                  <a:schemeClr val="bg1"/>
                </a:solidFill>
              </a:rPr>
              <a:t>            Modèle atmosphérique américain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1D49754-8B67-AF2B-CDCD-C1F173475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41" y="960773"/>
            <a:ext cx="405572" cy="2287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F1D9B53-1484-299A-CF98-DE7A51206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264" y="948085"/>
            <a:ext cx="373396" cy="2541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8433BF0-FA3E-3C8F-DE22-5860B66E5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413" y="4176466"/>
            <a:ext cx="616872" cy="146506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515EC53-03B3-3952-0D04-4DE656B7D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5103" y="4165438"/>
            <a:ext cx="616872" cy="14650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D0C5524-7B74-17B5-89EF-FCAF042715AA}"/>
              </a:ext>
            </a:extLst>
          </p:cNvPr>
          <p:cNvSpPr txBox="1"/>
          <p:nvPr/>
        </p:nvSpPr>
        <p:spPr>
          <a:xfrm>
            <a:off x="0" y="1782"/>
            <a:ext cx="524524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Gestion de la crue 2024 : </a:t>
            </a:r>
            <a:r>
              <a:rPr lang="fr-CA" sz="1800" dirty="0">
                <a:solidFill>
                  <a:srgbClr val="00B050"/>
                </a:solidFill>
              </a:rPr>
              <a:t>Prévisions du 7 juin 2024</a:t>
            </a:r>
          </a:p>
        </p:txBody>
      </p:sp>
    </p:spTree>
    <p:extLst>
      <p:ext uri="{BB962C8B-B14F-4D97-AF65-F5344CB8AC3E}">
        <p14:creationId xmlns:p14="http://schemas.microsoft.com/office/powerpoint/2010/main" val="3760319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FB4BD32-00B1-DFA9-F3EC-451564996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796"/>
            <a:ext cx="9144000" cy="5992068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0AE9F8B-16E9-F59E-BE67-28BE6E052BCC}"/>
              </a:ext>
            </a:extLst>
          </p:cNvPr>
          <p:cNvCxnSpPr/>
          <p:nvPr/>
        </p:nvCxnSpPr>
        <p:spPr>
          <a:xfrm>
            <a:off x="4166648" y="1291472"/>
            <a:ext cx="0" cy="2837468"/>
          </a:xfrm>
          <a:prstGeom prst="line">
            <a:avLst/>
          </a:prstGeom>
          <a:ln w="2857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39F160A-7217-3B4A-5FB3-2BE62A1B2BE5}"/>
              </a:ext>
            </a:extLst>
          </p:cNvPr>
          <p:cNvSpPr txBox="1"/>
          <p:nvPr/>
        </p:nvSpPr>
        <p:spPr>
          <a:xfrm>
            <a:off x="4336332" y="3100221"/>
            <a:ext cx="4194925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1600" dirty="0"/>
              <a:t>Atteinte du niveau estival tardif (163,50 m le 30 juin) pour une crue classée 4</a:t>
            </a:r>
            <a:r>
              <a:rPr lang="fr-CA" sz="1600" baseline="30000" dirty="0"/>
              <a:t>ième</a:t>
            </a:r>
            <a:r>
              <a:rPr lang="fr-CA" sz="1600" dirty="0"/>
              <a:t> plus faible sur 107 années</a:t>
            </a:r>
          </a:p>
          <a:p>
            <a:endParaRPr lang="fr-CA" sz="16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DC2C335-F1E6-2EBB-F2D7-B78D98001AFB}"/>
              </a:ext>
            </a:extLst>
          </p:cNvPr>
          <p:cNvSpPr txBox="1"/>
          <p:nvPr/>
        </p:nvSpPr>
        <p:spPr>
          <a:xfrm>
            <a:off x="3794291" y="922140"/>
            <a:ext cx="1348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15 juin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64DC7B8-FB1D-8759-A477-B270EB14ACDE}"/>
              </a:ext>
            </a:extLst>
          </p:cNvPr>
          <p:cNvSpPr txBox="1"/>
          <p:nvPr/>
        </p:nvSpPr>
        <p:spPr>
          <a:xfrm>
            <a:off x="0" y="-11520"/>
            <a:ext cx="5779589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fr-CA" sz="1800" b="1" dirty="0">
                <a:solidFill>
                  <a:schemeClr val="bg1">
                    <a:lumMod val="95000"/>
                  </a:schemeClr>
                </a:solidFill>
              </a:rPr>
              <a:t>Chronologie et gestion de la crue 2024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963060-9BBA-76C0-75E5-E8DF6B13243B}"/>
              </a:ext>
            </a:extLst>
          </p:cNvPr>
          <p:cNvSpPr txBox="1"/>
          <p:nvPr/>
        </p:nvSpPr>
        <p:spPr>
          <a:xfrm>
            <a:off x="753807" y="1761590"/>
            <a:ext cx="243716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1600" dirty="0"/>
              <a:t>Système du 6 juin insuffisant pour atteindre la cote de 163,50 m au 15 juin</a:t>
            </a:r>
          </a:p>
          <a:p>
            <a:endParaRPr lang="fr-CA" sz="160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E99AA8E-FDE8-FBC8-4D9F-2C5875086EE1}"/>
              </a:ext>
            </a:extLst>
          </p:cNvPr>
          <p:cNvSpPr/>
          <p:nvPr/>
        </p:nvSpPr>
        <p:spPr>
          <a:xfrm>
            <a:off x="3762189" y="2209046"/>
            <a:ext cx="460834" cy="46048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89239829-6E0E-DE30-BEA8-254625A8C669}"/>
              </a:ext>
            </a:extLst>
          </p:cNvPr>
          <p:cNvCxnSpPr/>
          <p:nvPr/>
        </p:nvCxnSpPr>
        <p:spPr>
          <a:xfrm>
            <a:off x="3190975" y="2209046"/>
            <a:ext cx="571214" cy="144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25EEF93-3657-3018-E62E-93D290EAC324}"/>
              </a:ext>
            </a:extLst>
          </p:cNvPr>
          <p:cNvSpPr/>
          <p:nvPr/>
        </p:nvSpPr>
        <p:spPr>
          <a:xfrm>
            <a:off x="4220691" y="1936318"/>
            <a:ext cx="460834" cy="46048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3C0B2C8-12E9-C730-3885-F6F7048359C6}"/>
              </a:ext>
            </a:extLst>
          </p:cNvPr>
          <p:cNvCxnSpPr>
            <a:cxnSpLocks/>
          </p:cNvCxnSpPr>
          <p:nvPr/>
        </p:nvCxnSpPr>
        <p:spPr>
          <a:xfrm flipH="1" flipV="1">
            <a:off x="4681525" y="2353901"/>
            <a:ext cx="1314516" cy="746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69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425575"/>
            <a:ext cx="8147957" cy="3609156"/>
          </a:xfrm>
        </p:spPr>
        <p:txBody>
          <a:bodyPr>
            <a:normAutofit/>
          </a:bodyPr>
          <a:lstStyle/>
          <a:p>
            <a:r>
              <a:rPr lang="fr-CA" sz="2200" dirty="0"/>
              <a:t>Un peu d’histoire…</a:t>
            </a:r>
          </a:p>
          <a:p>
            <a:r>
              <a:rPr lang="fr-CA" sz="2200" dirty="0"/>
              <a:t>Le bassin versant et le réservoir Kénogami</a:t>
            </a:r>
          </a:p>
          <a:p>
            <a:r>
              <a:rPr lang="fr-CA" sz="2200" dirty="0"/>
              <a:t>Principes de gestion du réservoir</a:t>
            </a:r>
          </a:p>
          <a:p>
            <a:r>
              <a:rPr lang="fr-CA" sz="2200" dirty="0"/>
              <a:t>Gestion de la crue 2024</a:t>
            </a:r>
          </a:p>
          <a:p>
            <a:r>
              <a:rPr lang="fr-CA" sz="2200" dirty="0"/>
              <a:t>L’été 2024</a:t>
            </a:r>
          </a:p>
          <a:p>
            <a:r>
              <a:rPr lang="fr-CA" sz="2200" dirty="0"/>
              <a:t>Constats et conclusion</a:t>
            </a:r>
          </a:p>
          <a:p>
            <a:pPr marL="0" indent="0">
              <a:buNone/>
            </a:pPr>
            <a:endParaRPr lang="fr-CA" sz="2200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4F9B221-8F3F-1007-99C9-F72013629180}"/>
              </a:ext>
            </a:extLst>
          </p:cNvPr>
          <p:cNvSpPr/>
          <p:nvPr/>
        </p:nvSpPr>
        <p:spPr>
          <a:xfrm>
            <a:off x="628650" y="1406721"/>
            <a:ext cx="8164286" cy="4195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1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15B1A00-B0C1-B8E5-F8C5-28A919E22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6" y="2923260"/>
            <a:ext cx="5793778" cy="38654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380FC02-B322-0289-8677-B0F6C39F068F}"/>
              </a:ext>
            </a:extLst>
          </p:cNvPr>
          <p:cNvSpPr txBox="1"/>
          <p:nvPr/>
        </p:nvSpPr>
        <p:spPr>
          <a:xfrm>
            <a:off x="232333" y="1353096"/>
            <a:ext cx="4207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Dans les 27 dernières années, le réservoir a été vidangé à une cote plus basse que ce printemps… 22 fois (81% de la période)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879EEC-7B62-08F6-FDFA-7176F8D97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61678"/>
            <a:ext cx="4572000" cy="42212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4AC4B61-E2D8-4F60-326A-7D8E0744B0FD}"/>
              </a:ext>
            </a:extLst>
          </p:cNvPr>
          <p:cNvSpPr txBox="1"/>
          <p:nvPr/>
        </p:nvSpPr>
        <p:spPr>
          <a:xfrm>
            <a:off x="339386" y="383096"/>
            <a:ext cx="377994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b="1" u="sng" dirty="0"/>
              <a:t>À propos de la vidange 2024</a:t>
            </a:r>
          </a:p>
          <a:p>
            <a:pPr algn="ctr"/>
            <a:r>
              <a:rPr lang="fr-CA" b="1" u="sng" dirty="0"/>
              <a:t>au réservoir Kénogami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7115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425575"/>
            <a:ext cx="8147957" cy="3609156"/>
          </a:xfrm>
        </p:spPr>
        <p:txBody>
          <a:bodyPr>
            <a:normAutofit/>
          </a:bodyPr>
          <a:lstStyle/>
          <a:p>
            <a:r>
              <a:rPr lang="fr-CA" sz="2200" dirty="0"/>
              <a:t>Le bassin versant et le réservoir Kénogami</a:t>
            </a:r>
          </a:p>
          <a:p>
            <a:r>
              <a:rPr lang="fr-CA" sz="2200" dirty="0"/>
              <a:t>Principes de gestion du réservoir</a:t>
            </a:r>
          </a:p>
          <a:p>
            <a:r>
              <a:rPr lang="fr-CA" sz="2200" dirty="0"/>
              <a:t>Gestion de la crue 2024</a:t>
            </a:r>
          </a:p>
          <a:p>
            <a:r>
              <a:rPr lang="fr-CA" sz="2200" dirty="0"/>
              <a:t>L’été 2024</a:t>
            </a:r>
          </a:p>
          <a:p>
            <a:r>
              <a:rPr lang="fr-CA" sz="2200" dirty="0"/>
              <a:t>Constats et conclusion</a:t>
            </a:r>
          </a:p>
          <a:p>
            <a:endParaRPr lang="fr-CA" sz="2200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4F9B221-8F3F-1007-99C9-F72013629180}"/>
              </a:ext>
            </a:extLst>
          </p:cNvPr>
          <p:cNvSpPr/>
          <p:nvPr/>
        </p:nvSpPr>
        <p:spPr>
          <a:xfrm>
            <a:off x="489857" y="2660488"/>
            <a:ext cx="8164286" cy="4195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4602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0A9020F-56E0-409A-5150-AD4B5BC57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" y="1164035"/>
            <a:ext cx="9144000" cy="495666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0714E75-A499-B400-1585-BBC70DF5C422}"/>
              </a:ext>
            </a:extLst>
          </p:cNvPr>
          <p:cNvSpPr txBox="1"/>
          <p:nvPr/>
        </p:nvSpPr>
        <p:spPr>
          <a:xfrm>
            <a:off x="75414" y="-46289"/>
            <a:ext cx="66176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b="1" dirty="0"/>
              <a:t>Été très sec au Lac Kénogami</a:t>
            </a:r>
          </a:p>
          <a:p>
            <a:endParaRPr lang="fr-CA" b="1" dirty="0"/>
          </a:p>
          <a:p>
            <a:r>
              <a:rPr lang="fr-CA" b="1" dirty="0"/>
              <a:t>Pendant ce temps ailleurs au Québec…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009186-6CBE-1948-4FB3-01394EEA8A59}"/>
              </a:ext>
            </a:extLst>
          </p:cNvPr>
          <p:cNvSpPr txBox="1"/>
          <p:nvPr/>
        </p:nvSpPr>
        <p:spPr>
          <a:xfrm>
            <a:off x="5128180" y="1164035"/>
            <a:ext cx="4133653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fr-CA" b="1" dirty="0">
                <a:solidFill>
                  <a:schemeClr val="bg1"/>
                </a:solidFill>
              </a:rPr>
              <a:t>Tempête Debby, cumul du 8 au 12 août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3C63518-798F-A075-1736-E57610C92C80}"/>
              </a:ext>
            </a:extLst>
          </p:cNvPr>
          <p:cNvSpPr txBox="1"/>
          <p:nvPr/>
        </p:nvSpPr>
        <p:spPr>
          <a:xfrm>
            <a:off x="1634763" y="6111671"/>
            <a:ext cx="6986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b="1" dirty="0">
                <a:solidFill>
                  <a:srgbClr val="FF0000"/>
                </a:solidFill>
                <a:latin typeface="Calibri" panose="020F0502020204030204"/>
              </a:rPr>
              <a:t>Pluies cumulées de </a:t>
            </a:r>
            <a:r>
              <a:rPr kumimoji="0" lang="fr-C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125 mm en 36 h !</a:t>
            </a:r>
            <a:endParaRPr lang="fr-CA" sz="2800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9E4A96-B832-5916-89E7-047E4A354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524" y="1164035"/>
            <a:ext cx="8714368" cy="4671157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180109D-81EA-78CA-37BB-DC598F6DFA89}"/>
              </a:ext>
            </a:extLst>
          </p:cNvPr>
          <p:cNvSpPr/>
          <p:nvPr/>
        </p:nvSpPr>
        <p:spPr>
          <a:xfrm rot="21038463">
            <a:off x="6276547" y="2238411"/>
            <a:ext cx="657653" cy="90060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8F9EF9F-4A00-94B8-146C-DA9DB0DCDAB6}"/>
              </a:ext>
            </a:extLst>
          </p:cNvPr>
          <p:cNvSpPr txBox="1"/>
          <p:nvPr/>
        </p:nvSpPr>
        <p:spPr>
          <a:xfrm>
            <a:off x="5280580" y="1316435"/>
            <a:ext cx="4133653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fr-CA" b="1" dirty="0">
                <a:solidFill>
                  <a:schemeClr val="bg1"/>
                </a:solidFill>
              </a:rPr>
              <a:t>Fortes pluies, cumul du 23 au 24 juin</a:t>
            </a:r>
          </a:p>
        </p:txBody>
      </p:sp>
    </p:spTree>
    <p:extLst>
      <p:ext uri="{BB962C8B-B14F-4D97-AF65-F5344CB8AC3E}">
        <p14:creationId xmlns:p14="http://schemas.microsoft.com/office/powerpoint/2010/main" val="1105288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0A9020F-56E0-409A-5150-AD4B5BC57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" y="1164035"/>
            <a:ext cx="9144000" cy="495666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0714E75-A499-B400-1585-BBC70DF5C422}"/>
              </a:ext>
            </a:extLst>
          </p:cNvPr>
          <p:cNvSpPr txBox="1"/>
          <p:nvPr/>
        </p:nvSpPr>
        <p:spPr>
          <a:xfrm>
            <a:off x="37708" y="0"/>
            <a:ext cx="66176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b="1" dirty="0"/>
              <a:t>Été très sec au Lac Kénogami</a:t>
            </a:r>
          </a:p>
          <a:p>
            <a:endParaRPr lang="fr-CA" b="1" dirty="0"/>
          </a:p>
          <a:p>
            <a:r>
              <a:rPr lang="fr-CA" b="1" dirty="0"/>
              <a:t>Pendant ce temps ailleurs au Québec…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009186-6CBE-1948-4FB3-01394EEA8A59}"/>
              </a:ext>
            </a:extLst>
          </p:cNvPr>
          <p:cNvSpPr txBox="1"/>
          <p:nvPr/>
        </p:nvSpPr>
        <p:spPr>
          <a:xfrm>
            <a:off x="5128180" y="1164035"/>
            <a:ext cx="4133653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fr-CA" b="1" dirty="0">
                <a:solidFill>
                  <a:schemeClr val="bg1"/>
                </a:solidFill>
              </a:rPr>
              <a:t>Tempête Debby, cumul du 8 au 12 août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E2BF2D0-4281-46B9-6479-B8D1A6AA4CA5}"/>
              </a:ext>
            </a:extLst>
          </p:cNvPr>
          <p:cNvSpPr/>
          <p:nvPr/>
        </p:nvSpPr>
        <p:spPr>
          <a:xfrm rot="21038463">
            <a:off x="5460361" y="2352533"/>
            <a:ext cx="616812" cy="75061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AA61B54-91A4-0947-9796-FE947AAD1954}"/>
              </a:ext>
            </a:extLst>
          </p:cNvPr>
          <p:cNvSpPr txBox="1"/>
          <p:nvPr/>
        </p:nvSpPr>
        <p:spPr>
          <a:xfrm>
            <a:off x="867267" y="6111671"/>
            <a:ext cx="77543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b="1" dirty="0">
                <a:solidFill>
                  <a:srgbClr val="FF0000"/>
                </a:solidFill>
                <a:latin typeface="Calibri" panose="020F0502020204030204"/>
              </a:rPr>
              <a:t>Pluies cumulées de </a:t>
            </a:r>
            <a:r>
              <a:rPr kumimoji="0" lang="fr-C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à plus de 150 mm en 24h !</a:t>
            </a:r>
            <a:endParaRPr lang="fr-CA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2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0440453-D3B9-364E-EC1E-EDCDAA7B51BF}"/>
              </a:ext>
            </a:extLst>
          </p:cNvPr>
          <p:cNvSpPr txBox="1"/>
          <p:nvPr/>
        </p:nvSpPr>
        <p:spPr>
          <a:xfrm>
            <a:off x="0" y="1782"/>
            <a:ext cx="2620013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Bilan des derniers 6 mois</a:t>
            </a:r>
            <a:endParaRPr lang="fr-CA" sz="1800" dirty="0">
              <a:solidFill>
                <a:srgbClr val="FFFF00"/>
              </a:solidFill>
            </a:endParaRPr>
          </a:p>
        </p:txBody>
      </p:sp>
      <p:sp>
        <p:nvSpPr>
          <p:cNvPr id="7" name="Accolade ouvrante 6">
            <a:extLst>
              <a:ext uri="{FF2B5EF4-FFF2-40B4-BE49-F238E27FC236}">
                <a16:creationId xmlns:a16="http://schemas.microsoft.com/office/drawing/2014/main" id="{14D99480-FFF5-6032-6AB2-8128ECDA17F8}"/>
              </a:ext>
            </a:extLst>
          </p:cNvPr>
          <p:cNvSpPr/>
          <p:nvPr/>
        </p:nvSpPr>
        <p:spPr>
          <a:xfrm flipH="1">
            <a:off x="1526640" y="2480239"/>
            <a:ext cx="240777" cy="2638515"/>
          </a:xfrm>
          <a:prstGeom prst="leftBrace">
            <a:avLst>
              <a:gd name="adj1" fmla="val 41666"/>
              <a:gd name="adj2" fmla="val 50000"/>
            </a:avLst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181F36-8DD5-28C9-8BCE-3973DEFA0D26}"/>
              </a:ext>
            </a:extLst>
          </p:cNvPr>
          <p:cNvSpPr txBox="1"/>
          <p:nvPr/>
        </p:nvSpPr>
        <p:spPr>
          <a:xfrm>
            <a:off x="1767417" y="2414501"/>
            <a:ext cx="3492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rgbClr val="000000"/>
                </a:solidFill>
              </a:rPr>
              <a:t>Les 20 plus faibles volumes de crue.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rgbClr val="000000"/>
                </a:solidFill>
              </a:rPr>
              <a:t>Échantillon total de 107 crues printanières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b="1" dirty="0">
                <a:solidFill>
                  <a:srgbClr val="000000"/>
                </a:solidFill>
              </a:rPr>
              <a:t>2024 : 4</a:t>
            </a:r>
            <a:r>
              <a:rPr lang="fr-CA" sz="1400" b="1" baseline="30000" dirty="0">
                <a:solidFill>
                  <a:srgbClr val="000000"/>
                </a:solidFill>
              </a:rPr>
              <a:t>ième</a:t>
            </a:r>
            <a:r>
              <a:rPr lang="fr-CA" sz="1400" b="1" dirty="0">
                <a:solidFill>
                  <a:srgbClr val="000000"/>
                </a:solidFill>
              </a:rPr>
              <a:t> plus faible sur 107 années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b="1" dirty="0">
                <a:solidFill>
                  <a:srgbClr val="000000"/>
                </a:solidFill>
              </a:rPr>
              <a:t>Pas aussi faible en 68 ans (1956)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b="1" dirty="0">
                <a:solidFill>
                  <a:srgbClr val="000000"/>
                </a:solidFill>
              </a:rPr>
              <a:t>Notez l’aplatissement de la courbe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C18E99-677B-F6E8-B547-BC20927A1348}"/>
              </a:ext>
            </a:extLst>
          </p:cNvPr>
          <p:cNvSpPr txBox="1"/>
          <p:nvPr/>
        </p:nvSpPr>
        <p:spPr>
          <a:xfrm>
            <a:off x="445073" y="485212"/>
            <a:ext cx="75582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rgbClr val="000000"/>
                </a:solidFill>
              </a:rPr>
              <a:t>Volume cumulé des apports hydriques du 1</a:t>
            </a:r>
            <a:r>
              <a:rPr lang="fr-CA" sz="2000" b="1" baseline="30000" dirty="0">
                <a:solidFill>
                  <a:srgbClr val="000000"/>
                </a:solidFill>
              </a:rPr>
              <a:t>er</a:t>
            </a:r>
            <a:r>
              <a:rPr lang="fr-CA" sz="2000" b="1" dirty="0">
                <a:solidFill>
                  <a:srgbClr val="000000"/>
                </a:solidFill>
              </a:rPr>
              <a:t> mars au 10 septembre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D7994499-A15F-74E2-B2C6-450D1C26366C}"/>
              </a:ext>
            </a:extLst>
          </p:cNvPr>
          <p:cNvSpPr/>
          <p:nvPr/>
        </p:nvSpPr>
        <p:spPr>
          <a:xfrm>
            <a:off x="687042" y="2879038"/>
            <a:ext cx="289637" cy="141317"/>
          </a:xfrm>
          <a:prstGeom prst="rightArrow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DD49D0-30A7-6E9A-EBFA-FAE9502DE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8" y="1121664"/>
            <a:ext cx="9106912" cy="46335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99FFD10-CFF1-D7E2-B59D-272BDADDB634}"/>
              </a:ext>
            </a:extLst>
          </p:cNvPr>
          <p:cNvSpPr txBox="1"/>
          <p:nvPr/>
        </p:nvSpPr>
        <p:spPr>
          <a:xfrm>
            <a:off x="1310006" y="2073855"/>
            <a:ext cx="4355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CA" sz="1400" b="1" dirty="0">
                <a:solidFill>
                  <a:srgbClr val="000000"/>
                </a:solidFill>
              </a:rPr>
              <a:t>2024 : Plus faible volume d’apports printemps-été en 107 années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06558F0-310C-A3F2-BEEA-05CFAC348FE4}"/>
              </a:ext>
            </a:extLst>
          </p:cNvPr>
          <p:cNvSpPr txBox="1"/>
          <p:nvPr/>
        </p:nvSpPr>
        <p:spPr>
          <a:xfrm>
            <a:off x="5815192" y="4457360"/>
            <a:ext cx="3197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rgbClr val="FF0000"/>
                </a:solidFill>
              </a:rPr>
              <a:t>Environ 20% moins d’eau que la deuxième année la plus faible 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25ACED8-5F7C-B841-DAAD-D3EA16DCB500}"/>
              </a:ext>
            </a:extLst>
          </p:cNvPr>
          <p:cNvCxnSpPr/>
          <p:nvPr/>
        </p:nvCxnSpPr>
        <p:spPr>
          <a:xfrm>
            <a:off x="8903855" y="3907363"/>
            <a:ext cx="0" cy="33250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69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colade ouvrante 6">
            <a:extLst>
              <a:ext uri="{FF2B5EF4-FFF2-40B4-BE49-F238E27FC236}">
                <a16:creationId xmlns:a16="http://schemas.microsoft.com/office/drawing/2014/main" id="{14D99480-FFF5-6032-6AB2-8128ECDA17F8}"/>
              </a:ext>
            </a:extLst>
          </p:cNvPr>
          <p:cNvSpPr/>
          <p:nvPr/>
        </p:nvSpPr>
        <p:spPr>
          <a:xfrm flipH="1">
            <a:off x="1526640" y="2480239"/>
            <a:ext cx="240777" cy="2638515"/>
          </a:xfrm>
          <a:prstGeom prst="leftBrace">
            <a:avLst>
              <a:gd name="adj1" fmla="val 41666"/>
              <a:gd name="adj2" fmla="val 50000"/>
            </a:avLst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181F36-8DD5-28C9-8BCE-3973DEFA0D26}"/>
              </a:ext>
            </a:extLst>
          </p:cNvPr>
          <p:cNvSpPr txBox="1"/>
          <p:nvPr/>
        </p:nvSpPr>
        <p:spPr>
          <a:xfrm>
            <a:off x="1767417" y="2414501"/>
            <a:ext cx="3492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rgbClr val="000000"/>
                </a:solidFill>
              </a:rPr>
              <a:t>Les 20 plus faibles volumes de crue.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rgbClr val="000000"/>
                </a:solidFill>
              </a:rPr>
              <a:t>Échantillon total de 107 crues printanières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b="1" dirty="0">
                <a:solidFill>
                  <a:srgbClr val="000000"/>
                </a:solidFill>
              </a:rPr>
              <a:t>2024 : 4</a:t>
            </a:r>
            <a:r>
              <a:rPr lang="fr-CA" sz="1400" b="1" baseline="30000" dirty="0">
                <a:solidFill>
                  <a:srgbClr val="000000"/>
                </a:solidFill>
              </a:rPr>
              <a:t>ième</a:t>
            </a:r>
            <a:r>
              <a:rPr lang="fr-CA" sz="1400" b="1" dirty="0">
                <a:solidFill>
                  <a:srgbClr val="000000"/>
                </a:solidFill>
              </a:rPr>
              <a:t> plus faible sur 107 années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b="1" dirty="0">
                <a:solidFill>
                  <a:srgbClr val="000000"/>
                </a:solidFill>
              </a:rPr>
              <a:t>Pas aussi faible en 68 ans (1956)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400" b="1" dirty="0">
                <a:solidFill>
                  <a:srgbClr val="000000"/>
                </a:solidFill>
              </a:rPr>
              <a:t>Notez l’aplatissement de la courbe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D7994499-A15F-74E2-B2C6-450D1C26366C}"/>
              </a:ext>
            </a:extLst>
          </p:cNvPr>
          <p:cNvSpPr/>
          <p:nvPr/>
        </p:nvSpPr>
        <p:spPr>
          <a:xfrm>
            <a:off x="687042" y="2879038"/>
            <a:ext cx="289637" cy="141317"/>
          </a:xfrm>
          <a:prstGeom prst="rightArrow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DD49D0-30A7-6E9A-EBFA-FAE9502DE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8" y="1121664"/>
            <a:ext cx="9106912" cy="46335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E51D9A-6C03-1CEA-E0AB-254363A07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1111"/>
            <a:ext cx="9144000" cy="467577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603A161-EF7B-CB3F-6081-480DF42B74D4}"/>
              </a:ext>
            </a:extLst>
          </p:cNvPr>
          <p:cNvSpPr txBox="1"/>
          <p:nvPr/>
        </p:nvSpPr>
        <p:spPr>
          <a:xfrm>
            <a:off x="445073" y="463041"/>
            <a:ext cx="83124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rgbClr val="FF6600"/>
                </a:solidFill>
              </a:rPr>
              <a:t>Débits évacués cumulé des apports hydriques du 1</a:t>
            </a:r>
            <a:r>
              <a:rPr lang="fr-CA" sz="2000" b="1" baseline="30000" dirty="0">
                <a:solidFill>
                  <a:srgbClr val="FF6600"/>
                </a:solidFill>
              </a:rPr>
              <a:t>er</a:t>
            </a:r>
            <a:r>
              <a:rPr lang="fr-CA" sz="2000" b="1" dirty="0">
                <a:solidFill>
                  <a:srgbClr val="FF6600"/>
                </a:solidFill>
              </a:rPr>
              <a:t> mars au 10 septembre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EFA6127-0DDD-3561-41E5-A29C7D3C3F7F}"/>
              </a:ext>
            </a:extLst>
          </p:cNvPr>
          <p:cNvSpPr txBox="1"/>
          <p:nvPr/>
        </p:nvSpPr>
        <p:spPr>
          <a:xfrm>
            <a:off x="0" y="1782"/>
            <a:ext cx="2620013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Bilan des derniers 6 mois</a:t>
            </a:r>
            <a:endParaRPr lang="fr-CA" sz="1800" dirty="0">
              <a:solidFill>
                <a:srgbClr val="FFFF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7311C1A-A723-3378-786C-1AA50CA8BC51}"/>
              </a:ext>
            </a:extLst>
          </p:cNvPr>
          <p:cNvSpPr txBox="1"/>
          <p:nvPr/>
        </p:nvSpPr>
        <p:spPr>
          <a:xfrm>
            <a:off x="1310006" y="2073855"/>
            <a:ext cx="4355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CA" sz="1400" b="1" dirty="0">
                <a:solidFill>
                  <a:srgbClr val="FF6600"/>
                </a:solidFill>
              </a:rPr>
              <a:t>2024 : Plus faible volume évacué printemps-été en 107 années : </a:t>
            </a:r>
            <a:r>
              <a:rPr lang="fr-CA" sz="1400" b="1" dirty="0">
                <a:solidFill>
                  <a:srgbClr val="00B050"/>
                </a:solidFill>
              </a:rPr>
              <a:t>cohérent</a:t>
            </a:r>
            <a:r>
              <a:rPr lang="fr-CA" sz="1400" b="1" dirty="0">
                <a:solidFill>
                  <a:srgbClr val="000000"/>
                </a:solidFill>
              </a:rPr>
              <a:t> avec le plus faible volume d’apports</a:t>
            </a:r>
          </a:p>
        </p:txBody>
      </p:sp>
    </p:spTree>
    <p:extLst>
      <p:ext uri="{BB962C8B-B14F-4D97-AF65-F5344CB8AC3E}">
        <p14:creationId xmlns:p14="http://schemas.microsoft.com/office/powerpoint/2010/main" val="1783199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425575"/>
            <a:ext cx="8147957" cy="3609156"/>
          </a:xfrm>
        </p:spPr>
        <p:txBody>
          <a:bodyPr>
            <a:normAutofit/>
          </a:bodyPr>
          <a:lstStyle/>
          <a:p>
            <a:r>
              <a:rPr lang="fr-CA" sz="2200" dirty="0"/>
              <a:t>Le bassin versant et le réservoir Kénogami</a:t>
            </a:r>
          </a:p>
          <a:p>
            <a:r>
              <a:rPr lang="fr-CA" sz="2200" dirty="0"/>
              <a:t>Principes de gestion du réservoir</a:t>
            </a:r>
          </a:p>
          <a:p>
            <a:r>
              <a:rPr lang="fr-CA" sz="2200" dirty="0"/>
              <a:t>Gestion de la crue 2024</a:t>
            </a:r>
          </a:p>
          <a:p>
            <a:r>
              <a:rPr lang="fr-CA" sz="2200" dirty="0"/>
              <a:t>L’été 2024</a:t>
            </a:r>
          </a:p>
          <a:p>
            <a:r>
              <a:rPr lang="fr-CA" sz="2200" dirty="0"/>
              <a:t>Constats et conclusion</a:t>
            </a:r>
          </a:p>
          <a:p>
            <a:endParaRPr lang="fr-CA" sz="2200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4F9B221-8F3F-1007-99C9-F72013629180}"/>
              </a:ext>
            </a:extLst>
          </p:cNvPr>
          <p:cNvSpPr/>
          <p:nvPr/>
        </p:nvSpPr>
        <p:spPr>
          <a:xfrm>
            <a:off x="489857" y="3141255"/>
            <a:ext cx="8164286" cy="4195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7221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093C889-E7CC-8C39-4CFD-93E6D95F3E01}"/>
              </a:ext>
            </a:extLst>
          </p:cNvPr>
          <p:cNvSpPr txBox="1"/>
          <p:nvPr/>
        </p:nvSpPr>
        <p:spPr>
          <a:xfrm>
            <a:off x="-1" y="1782"/>
            <a:ext cx="2391509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Constat et conclusion</a:t>
            </a:r>
            <a:endParaRPr lang="fr-CA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533117C-95BD-0220-395D-2A462434B3E4}"/>
              </a:ext>
            </a:extLst>
          </p:cNvPr>
          <p:cNvSpPr txBox="1"/>
          <p:nvPr/>
        </p:nvSpPr>
        <p:spPr>
          <a:xfrm>
            <a:off x="361740" y="1209990"/>
            <a:ext cx="864890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dirty="0"/>
              <a:t>Les usages et besoin en amont et en aval des ouvrages de retenues du réservoir Kénogami ont beaucoup évolués au cours du dernier siècle.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dirty="0"/>
              <a:t>Le volume de crue total au réservoir Kénogami est très variable d’année en année et les risques d’inondation ou de sécheresse sont bien réel.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dirty="0"/>
              <a:t>Le plan de gestion en vigueur depuis 2006 est adapté à la réalité du 21</a:t>
            </a:r>
            <a:r>
              <a:rPr lang="fr-CA" baseline="30000" dirty="0"/>
              <a:t>ème</a:t>
            </a:r>
            <a:r>
              <a:rPr lang="fr-CA" dirty="0"/>
              <a:t> siècle et tient compte des besoins des différents utilisateurs de l’eau et permet de maintenir un équilibre entre l’amont et l’aval tant en période de sécheresse que de crue importante.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dirty="0"/>
              <a:t>Pour remédier à la faiblesse de la prévision météorologique sur le moyen terme, le recours à des outils d’aide à la décision statistiques (probabilités d’atteindre un seuil) est de plus en plus mis de l’avant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dirty="0"/>
              <a:t>Le plan de gestion avec ses niveaux cibles n’est  en aucun cas une garantie que l’ensemble des utilisateurs verra son usage optimisé peu importe les conditions.</a:t>
            </a:r>
          </a:p>
        </p:txBody>
      </p:sp>
    </p:spTree>
    <p:extLst>
      <p:ext uri="{BB962C8B-B14F-4D97-AF65-F5344CB8AC3E}">
        <p14:creationId xmlns:p14="http://schemas.microsoft.com/office/powerpoint/2010/main" val="154442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FE53556-1E79-4F2B-00AA-C5EE5DF026AE}"/>
              </a:ext>
            </a:extLst>
          </p:cNvPr>
          <p:cNvSpPr txBox="1"/>
          <p:nvPr/>
        </p:nvSpPr>
        <p:spPr>
          <a:xfrm>
            <a:off x="334978" y="508415"/>
            <a:ext cx="8437830" cy="19851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dirty="0"/>
              <a:t>La DGB demeure en tout temps transparente, les décisions de gestion sont toujours disponibles sur le site internet. Les riverains sont conscients que Dame Nature est responsable des conditions extrêmes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Les producteurs hydroélectriques ont agi en bons citoyens corporatifs, en décidant de subir des pertes de revenus pour favoriser le remplissage à la fin du printemps malgré le plan de gestion leur permettant de produire davantage.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53DAB08-B0A6-DB41-B731-E10D11C4129A}"/>
              </a:ext>
            </a:extLst>
          </p:cNvPr>
          <p:cNvGrpSpPr/>
          <p:nvPr/>
        </p:nvGrpSpPr>
        <p:grpSpPr>
          <a:xfrm>
            <a:off x="664590" y="2493574"/>
            <a:ext cx="8305014" cy="3379928"/>
            <a:chOff x="419493" y="2241234"/>
            <a:chExt cx="8305014" cy="369912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8B1CBF8-20DF-5E7C-73DA-4B24ABEEE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493" y="2241234"/>
              <a:ext cx="8305014" cy="3699121"/>
            </a:xfrm>
            <a:prstGeom prst="rect">
              <a:avLst/>
            </a:prstGeom>
          </p:spPr>
        </p:pic>
        <p:sp>
          <p:nvSpPr>
            <p:cNvPr id="8" name="Accolade fermante 7">
              <a:extLst>
                <a:ext uri="{FF2B5EF4-FFF2-40B4-BE49-F238E27FC236}">
                  <a16:creationId xmlns:a16="http://schemas.microsoft.com/office/drawing/2014/main" id="{89E03AF0-79D7-1D4C-3F34-C0034ED1502A}"/>
                </a:ext>
              </a:extLst>
            </p:cNvPr>
            <p:cNvSpPr/>
            <p:nvPr/>
          </p:nvSpPr>
          <p:spPr>
            <a:xfrm rot="5400000">
              <a:off x="4814154" y="4368820"/>
              <a:ext cx="329938" cy="2296600"/>
            </a:xfrm>
            <a:prstGeom prst="rightBrace">
              <a:avLst>
                <a:gd name="adj1" fmla="val 39762"/>
                <a:gd name="adj2" fmla="val 50000"/>
              </a:avLst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A84A9C3B-F3E9-9228-8290-B390C84ABB66}"/>
              </a:ext>
            </a:extLst>
          </p:cNvPr>
          <p:cNvSpPr txBox="1"/>
          <p:nvPr/>
        </p:nvSpPr>
        <p:spPr>
          <a:xfrm>
            <a:off x="-1" y="1782"/>
            <a:ext cx="2391509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Constat et conclusion</a:t>
            </a:r>
            <a:endParaRPr lang="fr-CA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6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FE53556-1E79-4F2B-00AA-C5EE5DF026AE}"/>
              </a:ext>
            </a:extLst>
          </p:cNvPr>
          <p:cNvSpPr txBox="1"/>
          <p:nvPr/>
        </p:nvSpPr>
        <p:spPr>
          <a:xfrm>
            <a:off x="2029768" y="2844225"/>
            <a:ext cx="457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fr-CA" sz="3200" dirty="0"/>
              <a:t>Merci de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186681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C9477C-1B73-B226-E616-76B2F95B2E84}"/>
              </a:ext>
            </a:extLst>
          </p:cNvPr>
          <p:cNvSpPr/>
          <p:nvPr/>
        </p:nvSpPr>
        <p:spPr>
          <a:xfrm>
            <a:off x="0" y="5437414"/>
            <a:ext cx="9144000" cy="142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5ED598-B3E4-EBED-B101-0D07E1ECB1E2}"/>
              </a:ext>
            </a:extLst>
          </p:cNvPr>
          <p:cNvSpPr/>
          <p:nvPr/>
        </p:nvSpPr>
        <p:spPr>
          <a:xfrm>
            <a:off x="6490607" y="0"/>
            <a:ext cx="2653393" cy="1118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1AA5463-CFA0-CC56-9661-76572DD3557C}"/>
              </a:ext>
            </a:extLst>
          </p:cNvPr>
          <p:cNvSpPr txBox="1"/>
          <p:nvPr/>
        </p:nvSpPr>
        <p:spPr>
          <a:xfrm>
            <a:off x="0" y="1782"/>
            <a:ext cx="2200987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2000" dirty="0"/>
              <a:t>Un peu d’histoire…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5197D9-FEAF-F75F-FFA1-13A8D858B72A}"/>
              </a:ext>
            </a:extLst>
          </p:cNvPr>
          <p:cNvSpPr txBox="1"/>
          <p:nvPr/>
        </p:nvSpPr>
        <p:spPr>
          <a:xfrm rot="16200000">
            <a:off x="1606725" y="4993705"/>
            <a:ext cx="8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chemeClr val="bg1"/>
                </a:solidFill>
              </a:rPr>
              <a:t>1924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4E35DE-10F2-A045-1AF9-9F3DC94E4EAE}"/>
              </a:ext>
            </a:extLst>
          </p:cNvPr>
          <p:cNvSpPr txBox="1"/>
          <p:nvPr/>
        </p:nvSpPr>
        <p:spPr>
          <a:xfrm>
            <a:off x="356078" y="894634"/>
            <a:ext cx="87011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1" dirty="0"/>
              <a:t>1910</a:t>
            </a:r>
            <a:r>
              <a:rPr lang="fr-CA" dirty="0"/>
              <a:t> – Loi 1 GEORGES V. CHAPITRE 5 -  sanctionnée le 4 juin</a:t>
            </a:r>
          </a:p>
          <a:p>
            <a:r>
              <a:rPr lang="fr-CA" dirty="0"/>
              <a:t>	-&gt; Autorise la création d’une commission chargée de proposer des règles pour 	fixer le régime des eaux du Québec.</a:t>
            </a:r>
          </a:p>
          <a:p>
            <a:endParaRPr lang="fr-CA" sz="800" dirty="0"/>
          </a:p>
          <a:p>
            <a:r>
              <a:rPr lang="fr-CA" b="1" dirty="0"/>
              <a:t>1911</a:t>
            </a:r>
            <a:r>
              <a:rPr lang="fr-CA" dirty="0"/>
              <a:t> – Création de la Commission du régime des eaux courantes du Québec (29 décembre)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3B0C6A81-7E78-44C2-B371-507645756B58}"/>
              </a:ext>
            </a:extLst>
          </p:cNvPr>
          <p:cNvSpPr/>
          <p:nvPr/>
        </p:nvSpPr>
        <p:spPr>
          <a:xfrm>
            <a:off x="279677" y="2485181"/>
            <a:ext cx="4444723" cy="389114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199937E-CFEA-0FDE-0255-5377CB26D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863" y="2637411"/>
            <a:ext cx="2182537" cy="249589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2280D918-CA1B-43D5-A1EE-924FFDDE6060}"/>
              </a:ext>
            </a:extLst>
          </p:cNvPr>
          <p:cNvSpPr txBox="1"/>
          <p:nvPr/>
        </p:nvSpPr>
        <p:spPr>
          <a:xfrm>
            <a:off x="279677" y="5022104"/>
            <a:ext cx="43148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/>
              <a:t>Simon-Napoléon Parent</a:t>
            </a:r>
          </a:p>
          <a:p>
            <a:pPr algn="ctr"/>
            <a:r>
              <a:rPr lang="fr-CA" dirty="0"/>
              <a:t>Premier président - Commission du régime des eaux courantes du Québec</a:t>
            </a:r>
          </a:p>
          <a:p>
            <a:pPr algn="ctr"/>
            <a:r>
              <a:rPr lang="fr-CA" dirty="0"/>
              <a:t>1911-1920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982B1DB-94FF-EDDA-F3E1-613FA7F498BF}"/>
              </a:ext>
            </a:extLst>
          </p:cNvPr>
          <p:cNvGrpSpPr/>
          <p:nvPr/>
        </p:nvGrpSpPr>
        <p:grpSpPr>
          <a:xfrm>
            <a:off x="4798178" y="2485181"/>
            <a:ext cx="4066145" cy="3336197"/>
            <a:chOff x="5522399" y="2028825"/>
            <a:chExt cx="4444724" cy="3619501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54A02F81-D38B-1FA4-A529-457B7D59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2399" y="2028825"/>
              <a:ext cx="4444724" cy="292930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D3FF87F-6318-648C-0A19-CF8558D77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2399" y="4881926"/>
              <a:ext cx="4373897" cy="766400"/>
            </a:xfrm>
            <a:prstGeom prst="rect">
              <a:avLst/>
            </a:prstGeom>
          </p:spPr>
        </p:pic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B1C55227-7825-EC14-8D20-0C25558C4F11}"/>
              </a:ext>
            </a:extLst>
          </p:cNvPr>
          <p:cNvSpPr txBox="1"/>
          <p:nvPr/>
        </p:nvSpPr>
        <p:spPr>
          <a:xfrm>
            <a:off x="1197704" y="3270215"/>
            <a:ext cx="7343775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/>
              <a:t>3°. De faire toutes suggestions qui seraient de nature à conduire à l’adoption de règles pratiques propres à protéger le domaine boisé de cette province appartenant à la couronne ou à des particuliers, et à encourager et </a:t>
            </a:r>
            <a:r>
              <a:rPr lang="fr-CA" b="1" dirty="0">
                <a:solidFill>
                  <a:srgbClr val="FF0000"/>
                </a:solidFill>
              </a:rPr>
              <a:t>faciliter l’utilisation des forces hydrauliques, tout en conciliant les intérêts de l’Agriculture, de l’industrie et des forêts avec le respect dû à la propriété </a:t>
            </a:r>
            <a:r>
              <a:rPr lang="fr-CA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97342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4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C9477C-1B73-B226-E616-76B2F95B2E84}"/>
              </a:ext>
            </a:extLst>
          </p:cNvPr>
          <p:cNvSpPr/>
          <p:nvPr/>
        </p:nvSpPr>
        <p:spPr>
          <a:xfrm>
            <a:off x="0" y="5437414"/>
            <a:ext cx="9144000" cy="142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5ED598-B3E4-EBED-B101-0D07E1ECB1E2}"/>
              </a:ext>
            </a:extLst>
          </p:cNvPr>
          <p:cNvSpPr/>
          <p:nvPr/>
        </p:nvSpPr>
        <p:spPr>
          <a:xfrm>
            <a:off x="6490607" y="0"/>
            <a:ext cx="2653393" cy="1118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5197D9-FEAF-F75F-FFA1-13A8D858B72A}"/>
              </a:ext>
            </a:extLst>
          </p:cNvPr>
          <p:cNvSpPr txBox="1"/>
          <p:nvPr/>
        </p:nvSpPr>
        <p:spPr>
          <a:xfrm rot="16200000">
            <a:off x="1606725" y="4993705"/>
            <a:ext cx="8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chemeClr val="bg1"/>
                </a:solidFill>
              </a:rPr>
              <a:t>1924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2FC23C0-A1C6-3BF1-3F72-1756A81079AE}"/>
              </a:ext>
            </a:extLst>
          </p:cNvPr>
          <p:cNvSpPr txBox="1"/>
          <p:nvPr/>
        </p:nvSpPr>
        <p:spPr>
          <a:xfrm>
            <a:off x="334977" y="722627"/>
            <a:ext cx="8718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1916 – Demande des compagnies sur les rivières aux Sables et Chicoutimi</a:t>
            </a:r>
          </a:p>
          <a:p>
            <a:r>
              <a:rPr lang="fr-CA" sz="2000" dirty="0"/>
              <a:t>1923-24  - Travaux de constructions des ouvrages pour rehausser le niveau</a:t>
            </a:r>
          </a:p>
          <a:p>
            <a:r>
              <a:rPr lang="fr-CA" sz="2000" dirty="0"/>
              <a:t>1924 – Remplissage partiel du réservoir</a:t>
            </a:r>
          </a:p>
          <a:p>
            <a:r>
              <a:rPr lang="fr-CA" sz="2000" dirty="0"/>
              <a:t>1925 – Remplissage complet du réservoir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C65FAD1-96A1-2DA2-B380-7236C157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79" y="1942955"/>
            <a:ext cx="7224667" cy="26808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0D63723-B1DD-0743-3B09-60943955DB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933"/>
          <a:stretch/>
        </p:blipFill>
        <p:spPr>
          <a:xfrm>
            <a:off x="1108686" y="4481469"/>
            <a:ext cx="6921738" cy="235085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5580E6-E8E6-A747-3F65-E7B623C3BB4A}"/>
              </a:ext>
            </a:extLst>
          </p:cNvPr>
          <p:cNvSpPr txBox="1"/>
          <p:nvPr/>
        </p:nvSpPr>
        <p:spPr>
          <a:xfrm>
            <a:off x="7110769" y="4444018"/>
            <a:ext cx="101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chemeClr val="accent6"/>
                </a:solidFill>
              </a:rPr>
              <a:t>2020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299B405-D82B-D232-93BC-3970CA8D3E33}"/>
              </a:ext>
            </a:extLst>
          </p:cNvPr>
          <p:cNvSpPr txBox="1"/>
          <p:nvPr/>
        </p:nvSpPr>
        <p:spPr>
          <a:xfrm>
            <a:off x="7015708" y="2114921"/>
            <a:ext cx="101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70C0"/>
                </a:solidFill>
              </a:rPr>
              <a:t>1916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0C9B1E0-2689-4CA1-7FA0-956C5D99B805}"/>
              </a:ext>
            </a:extLst>
          </p:cNvPr>
          <p:cNvSpPr txBox="1"/>
          <p:nvPr/>
        </p:nvSpPr>
        <p:spPr>
          <a:xfrm>
            <a:off x="0" y="1782"/>
            <a:ext cx="2200987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2000" dirty="0"/>
              <a:t>Un peu d’histoire…</a:t>
            </a:r>
          </a:p>
        </p:txBody>
      </p:sp>
    </p:spTree>
    <p:extLst>
      <p:ext uri="{BB962C8B-B14F-4D97-AF65-F5344CB8AC3E}">
        <p14:creationId xmlns:p14="http://schemas.microsoft.com/office/powerpoint/2010/main" val="18646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C9477C-1B73-B226-E616-76B2F95B2E84}"/>
              </a:ext>
            </a:extLst>
          </p:cNvPr>
          <p:cNvSpPr/>
          <p:nvPr/>
        </p:nvSpPr>
        <p:spPr>
          <a:xfrm>
            <a:off x="0" y="5437414"/>
            <a:ext cx="9144000" cy="142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5ED598-B3E4-EBED-B101-0D07E1ECB1E2}"/>
              </a:ext>
            </a:extLst>
          </p:cNvPr>
          <p:cNvSpPr/>
          <p:nvPr/>
        </p:nvSpPr>
        <p:spPr>
          <a:xfrm>
            <a:off x="6490607" y="0"/>
            <a:ext cx="2653393" cy="1118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66CAC30-FFD6-03B3-7422-17774888D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83" y="1355471"/>
            <a:ext cx="8025766" cy="4461885"/>
          </a:xfrm>
          <a:prstGeom prst="rect">
            <a:avLst/>
          </a:prstGeom>
        </p:spPr>
      </p:pic>
      <p:sp>
        <p:nvSpPr>
          <p:cNvPr id="3" name="Flèche : double flèche verticale 2">
            <a:extLst>
              <a:ext uri="{FF2B5EF4-FFF2-40B4-BE49-F238E27FC236}">
                <a16:creationId xmlns:a16="http://schemas.microsoft.com/office/drawing/2014/main" id="{D0CD2448-28CF-71A6-8EC5-401FB051D9E6}"/>
              </a:ext>
            </a:extLst>
          </p:cNvPr>
          <p:cNvSpPr/>
          <p:nvPr/>
        </p:nvSpPr>
        <p:spPr>
          <a:xfrm>
            <a:off x="1130003" y="1865749"/>
            <a:ext cx="243840" cy="1329024"/>
          </a:xfrm>
          <a:prstGeom prst="upDown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EE054EA-622E-5AA2-BE52-52766EF37ED5}"/>
              </a:ext>
            </a:extLst>
          </p:cNvPr>
          <p:cNvSpPr txBox="1"/>
          <p:nvPr/>
        </p:nvSpPr>
        <p:spPr>
          <a:xfrm>
            <a:off x="1251923" y="2429796"/>
            <a:ext cx="8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chemeClr val="bg1"/>
                </a:solidFill>
              </a:rPr>
              <a:t>+7 m 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5197D9-FEAF-F75F-FFA1-13A8D858B72A}"/>
              </a:ext>
            </a:extLst>
          </p:cNvPr>
          <p:cNvSpPr txBox="1"/>
          <p:nvPr/>
        </p:nvSpPr>
        <p:spPr>
          <a:xfrm rot="16200000">
            <a:off x="1405812" y="4441106"/>
            <a:ext cx="8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chemeClr val="bg1"/>
                </a:solidFill>
              </a:rPr>
              <a:t>1924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A14C8F-F9D3-DE6F-8E06-102FA328760E}"/>
              </a:ext>
            </a:extLst>
          </p:cNvPr>
          <p:cNvCxnSpPr>
            <a:cxnSpLocks/>
          </p:cNvCxnSpPr>
          <p:nvPr/>
        </p:nvCxnSpPr>
        <p:spPr>
          <a:xfrm>
            <a:off x="1905866" y="1770671"/>
            <a:ext cx="0" cy="35821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85DF5A7D-B327-ACBF-2A06-5DE7387F6F22}"/>
              </a:ext>
            </a:extLst>
          </p:cNvPr>
          <p:cNvSpPr txBox="1"/>
          <p:nvPr/>
        </p:nvSpPr>
        <p:spPr>
          <a:xfrm rot="16200000">
            <a:off x="149968" y="2280909"/>
            <a:ext cx="1420586" cy="400110"/>
          </a:xfrm>
          <a:prstGeom prst="rect">
            <a:avLst/>
          </a:prstGeom>
          <a:solidFill>
            <a:srgbClr val="5A5A5A"/>
          </a:solidFill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Niveau (m)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29764A5-B877-8316-1190-70FC7270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350" y="3870462"/>
            <a:ext cx="3423211" cy="194689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3CC2F01-691C-3979-C6B7-AE0D9278D2B9}"/>
              </a:ext>
            </a:extLst>
          </p:cNvPr>
          <p:cNvSpPr txBox="1"/>
          <p:nvPr/>
        </p:nvSpPr>
        <p:spPr>
          <a:xfrm>
            <a:off x="0" y="1782"/>
            <a:ext cx="2200987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2000" dirty="0"/>
              <a:t>Un peu d’histoire…</a:t>
            </a:r>
          </a:p>
        </p:txBody>
      </p:sp>
    </p:spTree>
    <p:extLst>
      <p:ext uri="{BB962C8B-B14F-4D97-AF65-F5344CB8AC3E}">
        <p14:creationId xmlns:p14="http://schemas.microsoft.com/office/powerpoint/2010/main" val="402060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425575"/>
            <a:ext cx="8147957" cy="3609156"/>
          </a:xfrm>
        </p:spPr>
        <p:txBody>
          <a:bodyPr>
            <a:normAutofit/>
          </a:bodyPr>
          <a:lstStyle/>
          <a:p>
            <a:r>
              <a:rPr lang="fr-CA" sz="2200" dirty="0"/>
              <a:t>Un peu d’histoire…</a:t>
            </a:r>
          </a:p>
          <a:p>
            <a:r>
              <a:rPr lang="fr-CA" sz="2200" dirty="0"/>
              <a:t>Le bassin versant et le réservoir Kénogami</a:t>
            </a:r>
          </a:p>
          <a:p>
            <a:r>
              <a:rPr lang="fr-CA" sz="2200" dirty="0"/>
              <a:t>Principes de gestion du réservoir</a:t>
            </a:r>
          </a:p>
          <a:p>
            <a:r>
              <a:rPr lang="fr-CA" sz="2200" dirty="0"/>
              <a:t>Gestion de la crue 2024</a:t>
            </a:r>
          </a:p>
          <a:p>
            <a:r>
              <a:rPr lang="fr-CA" sz="2200" dirty="0"/>
              <a:t>L’été 2024</a:t>
            </a:r>
          </a:p>
          <a:p>
            <a:r>
              <a:rPr lang="fr-CA" sz="2200" dirty="0"/>
              <a:t>Constats et conclusion</a:t>
            </a:r>
          </a:p>
          <a:p>
            <a:pPr marL="0" indent="0">
              <a:buNone/>
            </a:pPr>
            <a:endParaRPr lang="fr-CA" sz="2200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4F9B221-8F3F-1007-99C9-F72013629180}"/>
              </a:ext>
            </a:extLst>
          </p:cNvPr>
          <p:cNvSpPr/>
          <p:nvPr/>
        </p:nvSpPr>
        <p:spPr>
          <a:xfrm>
            <a:off x="628650" y="1832234"/>
            <a:ext cx="8164286" cy="4195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95643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C9477C-1B73-B226-E616-76B2F95B2E84}"/>
              </a:ext>
            </a:extLst>
          </p:cNvPr>
          <p:cNvSpPr/>
          <p:nvPr/>
        </p:nvSpPr>
        <p:spPr>
          <a:xfrm>
            <a:off x="0" y="5437414"/>
            <a:ext cx="9144000" cy="142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5ED598-B3E4-EBED-B101-0D07E1ECB1E2}"/>
              </a:ext>
            </a:extLst>
          </p:cNvPr>
          <p:cNvSpPr/>
          <p:nvPr/>
        </p:nvSpPr>
        <p:spPr>
          <a:xfrm>
            <a:off x="6490607" y="0"/>
            <a:ext cx="2653393" cy="1118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F88F017-CF0E-A1CB-08EA-AAA4307E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6" y="481679"/>
            <a:ext cx="5298622" cy="412955"/>
          </a:xfrm>
        </p:spPr>
        <p:txBody>
          <a:bodyPr>
            <a:noAutofit/>
          </a:bodyPr>
          <a:lstStyle/>
          <a:p>
            <a:r>
              <a:rPr lang="fr-CA" sz="2000" dirty="0"/>
              <a:t>Bassin versant du lac Kénogami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63CE36-E629-AE32-5459-1DA3C3F0D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894635"/>
            <a:ext cx="5214053" cy="575109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1AA5463-CFA0-CC56-9661-76572DD3557C}"/>
              </a:ext>
            </a:extLst>
          </p:cNvPr>
          <p:cNvSpPr txBox="1"/>
          <p:nvPr/>
        </p:nvSpPr>
        <p:spPr>
          <a:xfrm>
            <a:off x="0" y="1782"/>
            <a:ext cx="5432513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L’aménagement Kénogami – Bassin versant et réservoir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C672735-C728-E4DE-A6BE-DD7CC73A70FB}"/>
              </a:ext>
            </a:extLst>
          </p:cNvPr>
          <p:cNvSpPr txBox="1"/>
          <p:nvPr/>
        </p:nvSpPr>
        <p:spPr>
          <a:xfrm>
            <a:off x="5861958" y="1543050"/>
            <a:ext cx="3208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	BV : 3400 km</a:t>
            </a:r>
            <a:r>
              <a:rPr lang="fr-CA" sz="1600" baseline="30000" dirty="0"/>
              <a:t>2</a:t>
            </a:r>
            <a:endParaRPr lang="fr-CA" sz="1600" dirty="0"/>
          </a:p>
          <a:p>
            <a:r>
              <a:rPr lang="fr-CA" sz="1600" dirty="0"/>
              <a:t>	Réservoir : 57 km</a:t>
            </a:r>
            <a:r>
              <a:rPr lang="fr-CA" sz="1600" baseline="30000" dirty="0"/>
              <a:t>2</a:t>
            </a:r>
          </a:p>
          <a:p>
            <a:endParaRPr lang="fr-CA" sz="1600" dirty="0"/>
          </a:p>
          <a:p>
            <a:r>
              <a:rPr lang="fr-CA" sz="1600" dirty="0"/>
              <a:t>    </a:t>
            </a:r>
            <a:endParaRPr lang="fr-CA" sz="16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38789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C9477C-1B73-B226-E616-76B2F95B2E84}"/>
              </a:ext>
            </a:extLst>
          </p:cNvPr>
          <p:cNvSpPr/>
          <p:nvPr/>
        </p:nvSpPr>
        <p:spPr>
          <a:xfrm>
            <a:off x="0" y="5437414"/>
            <a:ext cx="9144000" cy="142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63CE36-E629-AE32-5459-1DA3C3F0D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894635"/>
            <a:ext cx="5214053" cy="57510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5ED598-B3E4-EBED-B101-0D07E1ECB1E2}"/>
              </a:ext>
            </a:extLst>
          </p:cNvPr>
          <p:cNvSpPr/>
          <p:nvPr/>
        </p:nvSpPr>
        <p:spPr>
          <a:xfrm>
            <a:off x="6490607" y="0"/>
            <a:ext cx="2653393" cy="1118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F88F017-CF0E-A1CB-08EA-AAA4307E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6" y="481679"/>
            <a:ext cx="5298622" cy="412955"/>
          </a:xfrm>
        </p:spPr>
        <p:txBody>
          <a:bodyPr>
            <a:noAutofit/>
          </a:bodyPr>
          <a:lstStyle/>
          <a:p>
            <a:r>
              <a:rPr lang="fr-CA" sz="2000" dirty="0"/>
              <a:t>Aménagement du lac Kénogami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05F7B98-E16E-3BE3-3E38-562DBF016353}"/>
              </a:ext>
            </a:extLst>
          </p:cNvPr>
          <p:cNvSpPr txBox="1"/>
          <p:nvPr/>
        </p:nvSpPr>
        <p:spPr>
          <a:xfrm>
            <a:off x="5861958" y="1543050"/>
            <a:ext cx="3208563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	BV : 3400 km</a:t>
            </a:r>
            <a:r>
              <a:rPr lang="fr-CA" sz="1600" baseline="30000" dirty="0"/>
              <a:t>2</a:t>
            </a:r>
            <a:endParaRPr lang="fr-CA" sz="1600" dirty="0"/>
          </a:p>
          <a:p>
            <a:r>
              <a:rPr lang="fr-CA" sz="1600" dirty="0"/>
              <a:t>	Réservoir : 57 km</a:t>
            </a:r>
            <a:r>
              <a:rPr lang="fr-CA" sz="1600" baseline="30000" dirty="0"/>
              <a:t>2</a:t>
            </a:r>
          </a:p>
          <a:p>
            <a:endParaRPr lang="fr-CA" sz="1600" baseline="30000" dirty="0"/>
          </a:p>
          <a:p>
            <a:r>
              <a:rPr lang="fr-CA" sz="1600" dirty="0"/>
              <a:t>      </a:t>
            </a:r>
            <a:r>
              <a:rPr lang="fr-CA" sz="1600" b="1" u="sng" dirty="0"/>
              <a:t>Ouvrages de la DGB</a:t>
            </a:r>
          </a:p>
          <a:p>
            <a:r>
              <a:rPr lang="fr-CA" sz="1600" dirty="0"/>
              <a:t>      </a:t>
            </a:r>
            <a:r>
              <a:rPr lang="fr-CA" sz="1600" b="1" dirty="0"/>
              <a:t>12 digues</a:t>
            </a:r>
          </a:p>
          <a:p>
            <a:r>
              <a:rPr lang="fr-CA" sz="1600" b="1" dirty="0"/>
              <a:t>      3 barrages :</a:t>
            </a:r>
            <a:endParaRPr lang="fr-CA" sz="1200" b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1150938" lvl="3"/>
            <a:endParaRPr lang="fr-CA" sz="1600" dirty="0">
              <a:sym typeface="Wingdings" panose="05000000000000000000" pitchFamily="2" charset="2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0673FBA-7A9D-7067-F412-73BC13A1AADF}"/>
              </a:ext>
            </a:extLst>
          </p:cNvPr>
          <p:cNvGrpSpPr/>
          <p:nvPr/>
        </p:nvGrpSpPr>
        <p:grpSpPr>
          <a:xfrm>
            <a:off x="169345" y="851925"/>
            <a:ext cx="5975845" cy="5793804"/>
            <a:chOff x="169345" y="851925"/>
            <a:chExt cx="5975845" cy="579380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6587EB-4A68-C9E9-B35D-6E41B83B3086}"/>
                </a:ext>
              </a:extLst>
            </p:cNvPr>
            <p:cNvSpPr/>
            <p:nvPr/>
          </p:nvSpPr>
          <p:spPr>
            <a:xfrm>
              <a:off x="169345" y="851925"/>
              <a:ext cx="5964755" cy="5793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1F25A4F-9CB7-CF53-00EB-1D4C3F38F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345" y="1339263"/>
              <a:ext cx="5975845" cy="4677540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33C9BC7E-2A9E-2D45-E0D0-5F035D53D3A7}"/>
              </a:ext>
            </a:extLst>
          </p:cNvPr>
          <p:cNvSpPr txBox="1"/>
          <p:nvPr/>
        </p:nvSpPr>
        <p:spPr>
          <a:xfrm>
            <a:off x="0" y="1782"/>
            <a:ext cx="5432513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lvl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CA" sz="1800" dirty="0"/>
              <a:t>L’aménagement Kénogami – Bassin versant et réservoir</a:t>
            </a:r>
          </a:p>
        </p:txBody>
      </p:sp>
    </p:spTree>
    <p:extLst>
      <p:ext uri="{BB962C8B-B14F-4D97-AF65-F5344CB8AC3E}">
        <p14:creationId xmlns:p14="http://schemas.microsoft.com/office/powerpoint/2010/main" val="383223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7">
      <a:dk1>
        <a:srgbClr val="2D2E83"/>
      </a:dk1>
      <a:lt1>
        <a:sysClr val="window" lastClr="FFFFFF"/>
      </a:lt1>
      <a:dk2>
        <a:srgbClr val="38A7DE"/>
      </a:dk2>
      <a:lt2>
        <a:srgbClr val="BDE3F2"/>
      </a:lt2>
      <a:accent1>
        <a:srgbClr val="005DA1"/>
      </a:accent1>
      <a:accent2>
        <a:srgbClr val="3B85C4"/>
      </a:accent2>
      <a:accent3>
        <a:srgbClr val="4DC0DF"/>
      </a:accent3>
      <a:accent4>
        <a:srgbClr val="2FB7C2"/>
      </a:accent4>
      <a:accent5>
        <a:srgbClr val="2FB7C2"/>
      </a:accent5>
      <a:accent6>
        <a:srgbClr val="F7F109"/>
      </a:accent6>
      <a:hlink>
        <a:srgbClr val="0000FF"/>
      </a:hlink>
      <a:folHlink>
        <a:srgbClr val="002060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 xmlns="b32baa0d-7a6f-4a82-9bbe-5508bc6c16e0" xsi:nil="true"/>
    <Cr_x00e9_dit xmlns="b32baa0d-7a6f-4a82-9bbe-5508bc6c16e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6A35689EF6A44BADAFE128D5EA17C4" ma:contentTypeVersion="15" ma:contentTypeDescription="Crée un document." ma:contentTypeScope="" ma:versionID="8a24acea333bfbb4c5d5732a46133465">
  <xsd:schema xmlns:xsd="http://www.w3.org/2001/XMLSchema" xmlns:xs="http://www.w3.org/2001/XMLSchema" xmlns:p="http://schemas.microsoft.com/office/2006/metadata/properties" xmlns:ns2="b32baa0d-7a6f-4a82-9bbe-5508bc6c16e0" xmlns:ns3="f792718a-2c7f-457f-9b61-ec144a4fd110" targetNamespace="http://schemas.microsoft.com/office/2006/metadata/properties" ma:root="true" ma:fieldsID="d4495d9d052a34a4c56836817a0eb698" ns2:_="" ns3:_="">
    <xsd:import namespace="b32baa0d-7a6f-4a82-9bbe-5508bc6c16e0"/>
    <xsd:import namespace="f792718a-2c7f-457f-9b61-ec144a4fd1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Cr_x00e9_dit" minOccurs="0"/>
                <xsd:element ref="ns2:Descrip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2baa0d-7a6f-4a82-9bbe-5508bc6c16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Cr_x00e9_dit" ma:index="20" nillable="true" ma:displayName="Crédit photo" ma:format="Dropdown" ma:internalName="Cr_x00e9_dit">
      <xsd:simpleType>
        <xsd:restriction base="dms:Text">
          <xsd:maxLength value="255"/>
        </xsd:restriction>
      </xsd:simpleType>
    </xsd:element>
    <xsd:element name="Description" ma:index="21" nillable="true" ma:displayName="Description" ma:format="Dropdown" ma:internalName="Description">
      <xsd:simpleType>
        <xsd:restriction base="dms:Text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92718a-2c7f-457f-9b61-ec144a4fd11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1014D2-5B3B-40ED-987E-05B84E9D592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792718a-2c7f-457f-9b61-ec144a4fd110"/>
    <ds:schemaRef ds:uri="b32baa0d-7a6f-4a82-9bbe-5508bc6c16e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338C394-CEA8-4EF5-8572-CCD4C23DF8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2baa0d-7a6f-4a82-9bbe-5508bc6c16e0"/>
    <ds:schemaRef ds:uri="f792718a-2c7f-457f-9b61-ec144a4fd1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90BB367-0BAE-4791-A47E-6D857A21C1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5494</TotalTime>
  <Words>2482</Words>
  <Application>Microsoft Office PowerPoint</Application>
  <PresentationFormat>Affichage à l'écran (4:3)</PresentationFormat>
  <Paragraphs>351</Paragraphs>
  <Slides>39</Slides>
  <Notes>6</Notes>
  <HiddenSlides>1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5" baseType="lpstr">
      <vt:lpstr>Aptos</vt:lpstr>
      <vt:lpstr>Arial</vt:lpstr>
      <vt:lpstr>Calibri</vt:lpstr>
      <vt:lpstr>Verdana</vt:lpstr>
      <vt:lpstr>Wingdings</vt:lpstr>
      <vt:lpstr>Thème Office</vt:lpstr>
      <vt:lpstr>Journée de l’environnement de l’APLK   14 septembre 2024 Chapelle Saint-Cyriac</vt:lpstr>
      <vt:lpstr>L’équipe de gestion des barrages</vt:lpstr>
      <vt:lpstr>Plan</vt:lpstr>
      <vt:lpstr>Présentation PowerPoint</vt:lpstr>
      <vt:lpstr>Présentation PowerPoint</vt:lpstr>
      <vt:lpstr>Présentation PowerPoint</vt:lpstr>
      <vt:lpstr>Plan</vt:lpstr>
      <vt:lpstr>Bassin versant du lac Kénogami</vt:lpstr>
      <vt:lpstr>Aménagement du lac Kénogami</vt:lpstr>
      <vt:lpstr>Aménagement du lac Kénogami</vt:lpstr>
      <vt:lpstr>Plan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</vt:lpstr>
      <vt:lpstr>Présentation PowerPoint</vt:lpstr>
      <vt:lpstr>Présentation PowerPoint</vt:lpstr>
      <vt:lpstr>Présentation PowerPoint</vt:lpstr>
      <vt:lpstr>Présentation PowerPoint</vt:lpstr>
      <vt:lpstr>Plan</vt:lpstr>
      <vt:lpstr>Présentation PowerPoint</vt:lpstr>
      <vt:lpstr>Présentation PowerPoint</vt:lpstr>
      <vt:lpstr>Présentation PowerPoint</vt:lpstr>
    </vt:vector>
  </TitlesOfParts>
  <Company>Ministère du Conseil exécutif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Sandoval, Claudia</dc:creator>
  <cp:lastModifiedBy>Poirier, Charles</cp:lastModifiedBy>
  <cp:revision>111</cp:revision>
  <dcterms:created xsi:type="dcterms:W3CDTF">2019-04-02T14:08:11Z</dcterms:created>
  <dcterms:modified xsi:type="dcterms:W3CDTF">2024-09-19T19:52:26Z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0x010100D76A35689EF6A44BADAFE128D5EA17C4</vt:lpwstr>
  </property>
</Properties>
</file>